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75" r:id="rId2"/>
    <p:sldId id="278" r:id="rId3"/>
    <p:sldId id="261" r:id="rId4"/>
    <p:sldId id="266" r:id="rId5"/>
    <p:sldId id="267" r:id="rId6"/>
    <p:sldId id="268" r:id="rId7"/>
    <p:sldId id="269" r:id="rId8"/>
    <p:sldId id="2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9B9"/>
    <a:srgbClr val="F639E5"/>
    <a:srgbClr val="003087"/>
    <a:srgbClr val="FFB3AB"/>
    <a:srgbClr val="651C32"/>
    <a:srgbClr val="00263E"/>
    <a:srgbClr val="BD472A"/>
    <a:srgbClr val="0D5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28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1E1E4-0568-2C49-B228-55BB3461CCD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187EB-9B16-0548-ADB5-635A8755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mponent figure titl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960000" cy="3240000"/>
          </a:xfrm>
        </p:spPr>
        <p:txBody>
          <a:bodyPr anchor="t" anchorCtr="0"/>
          <a:lstStyle>
            <a:lvl1pPr>
              <a:lnSpc>
                <a:spcPts val="5200"/>
              </a:lnSpc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60000" y="540000"/>
            <a:ext cx="5601600" cy="5399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81553-23FD-3B46-8F50-DA4CF72C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4139999"/>
            <a:ext cx="3960000" cy="180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300"/>
              </a:spcAft>
              <a:buNone/>
              <a:defRPr sz="2200" b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85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 components and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9C28D144-5FD0-9443-A5F4-3EFFA2D8A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000" y="3502800"/>
            <a:ext cx="545211" cy="510921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5EBE21-952C-0C41-85C5-87B4BA52F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000" y="3502800"/>
            <a:ext cx="545211" cy="51092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17D2EA-D536-1C4F-8E36-8CDA3D837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000" y="539999"/>
            <a:ext cx="545211" cy="510921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088DC-4CD6-B845-A2FF-143BFEE0CF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000" y="540000"/>
            <a:ext cx="545211" cy="510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25200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2000" y="540000"/>
            <a:ext cx="288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50C041-4E69-3043-9F0E-33EB2391AD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2000" y="540000"/>
            <a:ext cx="2880000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703904-67D4-0B4F-8465-DFA996F00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6000" y="3420000"/>
            <a:ext cx="2880000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C7B6C8-7E40-0540-BA53-F3D4A00E7A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52000" y="3420000"/>
            <a:ext cx="2879997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47DD75F-38B3-314D-AF78-8564C6B69B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12001" y="3420000"/>
            <a:ext cx="2879996" cy="2520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A4E603-9538-8E40-9360-6D31AE3079BC}"/>
              </a:ext>
            </a:extLst>
          </p:cNvPr>
          <p:cNvCxnSpPr/>
          <p:nvPr userDrawn="1"/>
        </p:nvCxnSpPr>
        <p:spPr>
          <a:xfrm>
            <a:off x="539999" y="3240000"/>
            <a:ext cx="112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3820-2DC4-7D45-A667-D39B0647AEC1}"/>
              </a:ext>
            </a:extLst>
          </p:cNvPr>
          <p:cNvCxnSpPr/>
          <p:nvPr userDrawn="1"/>
        </p:nvCxnSpPr>
        <p:spPr>
          <a:xfrm>
            <a:off x="4212000" y="540000"/>
            <a:ext cx="0" cy="540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CFB089-D04D-B944-ACF5-F239FBEF27FB}"/>
              </a:ext>
            </a:extLst>
          </p:cNvPr>
          <p:cNvCxnSpPr/>
          <p:nvPr userDrawn="1"/>
        </p:nvCxnSpPr>
        <p:spPr>
          <a:xfrm>
            <a:off x="8172000" y="540000"/>
            <a:ext cx="0" cy="540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3D7013-768F-E247-82B9-50C24960A2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8000" y="360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9267C65-3016-ED44-84B3-B0AFF8595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60000" y="360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AFE205-7AC2-CB4E-A471-C83A70D7FD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78801D8-A317-5F45-8EF6-B4464F0116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60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78F28B8D-2342-654B-8453-4ADBD6DBDA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502800"/>
            <a:ext cx="545211" cy="510921"/>
          </a:xfrm>
          <a:prstGeom prst="rect">
            <a:avLst/>
          </a:prstGeom>
        </p:spPr>
      </p:pic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374C4DB-1337-534B-97D0-9309D7FB4A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 strategic actions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1799999"/>
            <a:ext cx="2160000" cy="190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50C041-4E69-3043-9F0E-33EB2391AD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2000" y="1800224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703904-67D4-0B4F-8465-DFA996F00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12000" y="1800224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5040000" cy="10800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9AEB9D-3349-6A4B-BBD7-306C08893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800000"/>
            <a:ext cx="3600000" cy="4141787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1" cap="all" spc="150" baseline="0"/>
            </a:lvl1pPr>
            <a:lvl2pPr marL="0" indent="0">
              <a:buNone/>
              <a:defRPr b="1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C7B6C8-7E40-0540-BA53-F3D4A00E7A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4032000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47DD75F-38B3-314D-AF78-8564C6B69B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91363" y="4032000"/>
            <a:ext cx="2160587" cy="1908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80A543-C738-D041-BA3E-20A101990ABB}"/>
              </a:ext>
            </a:extLst>
          </p:cNvPr>
          <p:cNvCxnSpPr>
            <a:cxnSpLocks/>
          </p:cNvCxnSpPr>
          <p:nvPr userDrawn="1"/>
        </p:nvCxnSpPr>
        <p:spPr>
          <a:xfrm>
            <a:off x="4572000" y="3852000"/>
            <a:ext cx="7199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3ABDC5-9D55-EF42-B959-7FF240A3179A}"/>
              </a:ext>
            </a:extLst>
          </p:cNvPr>
          <p:cNvCxnSpPr>
            <a:cxnSpLocks/>
          </p:cNvCxnSpPr>
          <p:nvPr userDrawn="1"/>
        </p:nvCxnSpPr>
        <p:spPr>
          <a:xfrm>
            <a:off x="6912000" y="1799999"/>
            <a:ext cx="0" cy="4140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B81FB1-CEA4-5F40-8577-73AE1B22EB6F}"/>
              </a:ext>
            </a:extLst>
          </p:cNvPr>
          <p:cNvCxnSpPr>
            <a:cxnSpLocks/>
          </p:cNvCxnSpPr>
          <p:nvPr userDrawn="1"/>
        </p:nvCxnSpPr>
        <p:spPr>
          <a:xfrm>
            <a:off x="9432000" y="1799999"/>
            <a:ext cx="0" cy="4140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968BFF-7565-E54E-83DC-73070895B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5F5F4ED-5AD9-6041-B826-86EB65A714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3485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B7A8DB9-0082-D84D-BE54-80968F9C3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35460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0E87008-9405-BD44-AFBF-6706C93B8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0000" y="388951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5371A4D-A7AE-B147-9E39-D425022331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3485" y="388951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6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000" y="6192000"/>
            <a:ext cx="360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D5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BD4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1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3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8" y="540000"/>
            <a:ext cx="342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651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8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C00BA0ED-426E-F947-BF6B-B754AAB68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764" y="540000"/>
            <a:ext cx="1800862" cy="146255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10CC48C-1704-BD4E-A67B-8E7BD06D5BC5}"/>
              </a:ext>
            </a:extLst>
          </p:cNvPr>
          <p:cNvGrpSpPr/>
          <p:nvPr userDrawn="1"/>
        </p:nvGrpSpPr>
        <p:grpSpPr>
          <a:xfrm>
            <a:off x="540001" y="5688000"/>
            <a:ext cx="11224602" cy="939110"/>
            <a:chOff x="540001" y="5760000"/>
            <a:chExt cx="11224602" cy="939110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D1F42ED-2105-CB4B-A94F-80213F3251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3040" y="5954789"/>
              <a:ext cx="1991563" cy="744321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2FEF6A6B-356F-1447-AE07-699B7AEC9A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060" y="6073368"/>
              <a:ext cx="2203704" cy="429768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DC06FE2-DA3D-BE45-8338-E577FD6E3A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780" y="6017107"/>
              <a:ext cx="1732559" cy="490690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61B51FF1-6689-0842-85B4-B37135523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001" y="6055537"/>
              <a:ext cx="1458468" cy="447599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27654C64-B64A-504C-8E9B-D2049D087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9720" y="5760000"/>
              <a:ext cx="1433530" cy="880028"/>
            </a:xfrm>
            <a:prstGeom prst="rect">
              <a:avLst/>
            </a:prstGeom>
          </p:spPr>
        </p:pic>
      </p:grp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49EBFB-479A-794D-9AC4-3757CB887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720000"/>
            <a:ext cx="6481763" cy="1440000"/>
          </a:xfrm>
        </p:spPr>
        <p:txBody>
          <a:bodyPr/>
          <a:lstStyle>
            <a:lvl1pPr>
              <a:lnSpc>
                <a:spcPts val="5200"/>
              </a:lnSpc>
              <a:spcAft>
                <a:spcPts val="5200"/>
              </a:spcAft>
              <a:defRPr sz="4800"/>
            </a:lvl1pPr>
            <a:lvl2pPr>
              <a:lnSpc>
                <a:spcPts val="2640"/>
              </a:lnSpc>
              <a:spcAft>
                <a:spcPts val="0"/>
              </a:spcAft>
              <a:defRPr sz="2200" b="1"/>
            </a:lvl2pPr>
            <a:lvl3pPr marL="0" indent="0">
              <a:lnSpc>
                <a:spcPts val="2640"/>
              </a:lnSpc>
              <a:spcAft>
                <a:spcPts val="0"/>
              </a:spcAft>
              <a:buNone/>
              <a:defRPr sz="2200"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E9183-8C15-BD4B-B9B0-9E2941F8A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49" y="2160000"/>
            <a:ext cx="6481763" cy="2520000"/>
          </a:xfrm>
        </p:spPr>
        <p:txBody>
          <a:bodyPr numCol="1" spcCol="0"/>
          <a:lstStyle>
            <a:lvl1pPr marL="0" indent="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aseline="0">
                <a:solidFill>
                  <a:schemeClr val="accent2"/>
                </a:solidFill>
              </a:defRPr>
            </a:lvl1pPr>
            <a:lvl2pPr marL="0" indent="0">
              <a:lnSpc>
                <a:spcPts val="2700"/>
              </a:lnSpc>
              <a:spcAft>
                <a:spcPts val="4050"/>
              </a:spcAft>
              <a:buFont typeface="Arial" panose="020B0604020202020204" pitchFamily="34" charset="0"/>
              <a:buNone/>
              <a:defRPr sz="2200" baseline="0"/>
            </a:lvl2pPr>
            <a:lvl3pPr marL="0" indent="0">
              <a:lnSpc>
                <a:spcPts val="2700"/>
              </a:lnSpc>
              <a:spcAft>
                <a:spcPts val="0"/>
              </a:spcAft>
              <a:buNone/>
              <a:defRPr sz="2200" b="1" baseline="0">
                <a:solidFill>
                  <a:schemeClr val="accent3"/>
                </a:solidFill>
              </a:defRPr>
            </a:lvl3pPr>
            <a:lvl4pPr marL="0" indent="0">
              <a:lnSpc>
                <a:spcPts val="2700"/>
              </a:lnSpc>
              <a:spcAft>
                <a:spcPts val="0"/>
              </a:spcAft>
              <a:buNone/>
              <a:defRPr sz="2200" baseline="0"/>
            </a:lvl4pPr>
            <a:lvl5pPr marL="0" indent="0">
              <a:lnSpc>
                <a:spcPts val="2700"/>
              </a:lnSpc>
              <a:spcAft>
                <a:spcPts val="0"/>
              </a:spcAft>
              <a:buNone/>
              <a:defRPr sz="22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835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C2E78-F91B-FF4D-ACBB-E29E7914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92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E5E3D-6403-8D4C-9C5A-C21B214D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93132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9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92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99" r:id="rId9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Tx/>
        <a:buNone/>
        <a:defRPr sz="16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Tx/>
        <a:buNone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000" indent="-21600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 typeface="Cambria" panose="02040503050406030204" pitchFamily="18" charset="0"/>
        <a:buChar char="⎼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2000" indent="-21600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 typeface="Cambria" panose="02040503050406030204" pitchFamily="18" charset="0"/>
        <a:buChar char="⎼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2000" indent="-21600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 typeface="Helvetica" pitchFamily="2" charset="0"/>
        <a:buChar char="‣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51BB80-3678-8245-B23C-D72BC5F1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components of nurturing care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8B401A-5A41-4C49-BF99-AD3E038CD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To reach their full potential, children need the five inter-related and indivisible components of nurturing </a:t>
            </a:r>
            <a:r>
              <a:rPr lang="en-GB" dirty="0" smtClean="0"/>
              <a:t>care.</a:t>
            </a:r>
            <a:endParaRPr lang="en-US" dirty="0"/>
          </a:p>
        </p:txBody>
      </p:sp>
      <p:pic>
        <p:nvPicPr>
          <p:cNvPr id="9" name="Picture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DEEF4FA4-8413-9F42-A42C-F27CC0C704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 t="2906" r="386" b="246"/>
          <a:stretch/>
        </p:blipFill>
        <p:spPr>
          <a:xfrm>
            <a:off x="5760000" y="540000"/>
            <a:ext cx="5601600" cy="5399999"/>
          </a:xfrm>
        </p:spPr>
      </p:pic>
    </p:spTree>
    <p:extLst>
      <p:ext uri="{BB962C8B-B14F-4D97-AF65-F5344CB8AC3E}">
        <p14:creationId xmlns:p14="http://schemas.microsoft.com/office/powerpoint/2010/main" val="384793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F571FC59-6F32-C441-8CB5-9E899DDF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</a:t>
            </a:r>
            <a:r>
              <a:rPr lang="en-US" dirty="0" smtClean="0"/>
              <a:t>components of nurturing care</a:t>
            </a:r>
            <a:endParaRPr lang="en-US" dirty="0"/>
          </a:p>
        </p:txBody>
      </p:sp>
      <p:pic>
        <p:nvPicPr>
          <p:cNvPr id="8" name="Picture Placeholder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42B54C1-8A52-EB41-AA93-76BAA741B8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746" t="-13597" r="-47746" b="-7285"/>
          <a:stretch/>
        </p:blipFill>
        <p:spPr>
          <a:xfrm>
            <a:off x="4751999" y="539999"/>
            <a:ext cx="2879999" cy="2394929"/>
          </a:xfrm>
        </p:spPr>
      </p:pic>
      <p:pic>
        <p:nvPicPr>
          <p:cNvPr id="16" name="Picture Placeholder 15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E7083376-DED5-EA43-BAB5-AF8280C1813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667" r="-36667"/>
          <a:stretch/>
        </p:blipFill>
        <p:spPr>
          <a:xfrm>
            <a:off x="8858922" y="632563"/>
            <a:ext cx="2509530" cy="2209800"/>
          </a:xfrm>
        </p:spPr>
      </p:pic>
      <p:pic>
        <p:nvPicPr>
          <p:cNvPr id="47" name="Picture Placeholder 46" descr="A close up of a logo&#10;&#10;Description automatically generated">
            <a:extLst>
              <a:ext uri="{FF2B5EF4-FFF2-40B4-BE49-F238E27FC236}">
                <a16:creationId xmlns:a16="http://schemas.microsoft.com/office/drawing/2014/main" id="{DABBD220-5EB8-C94F-B915-91CEA39F49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66" t="-14154" r="-17913" b="-6837"/>
          <a:stretch/>
        </p:blipFill>
        <p:spPr>
          <a:xfrm>
            <a:off x="935999" y="3405252"/>
            <a:ext cx="2735999" cy="2520000"/>
          </a:xfrm>
        </p:spPr>
      </p:pic>
      <p:pic>
        <p:nvPicPr>
          <p:cNvPr id="35" name="Picture Placeholder 34" descr="A picture containing food&#10;&#10;Description automatically generated">
            <a:extLst>
              <a:ext uri="{FF2B5EF4-FFF2-40B4-BE49-F238E27FC236}">
                <a16:creationId xmlns:a16="http://schemas.microsoft.com/office/drawing/2014/main" id="{5FF20A50-C56A-E041-866F-52F34F4F8A8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5" b="785"/>
          <a:stretch/>
        </p:blipFill>
        <p:spPr/>
      </p:pic>
      <p:pic>
        <p:nvPicPr>
          <p:cNvPr id="39" name="Picture Placeholder 38" descr="A picture containing light, window&#10;&#10;Description automatically generated">
            <a:extLst>
              <a:ext uri="{FF2B5EF4-FFF2-40B4-BE49-F238E27FC236}">
                <a16:creationId xmlns:a16="http://schemas.microsoft.com/office/drawing/2014/main" id="{9C94A6A4-C0BC-4F48-92EE-954156670E1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220" t="-6371" r="-17973" b="-6371"/>
          <a:stretch/>
        </p:blipFill>
        <p:spPr>
          <a:xfrm>
            <a:off x="8712001" y="3420000"/>
            <a:ext cx="2562220" cy="2520000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2545C99-595E-CD43-9797-2BFE1B2F2A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660FF-9225-0949-A140-D41694E227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68E9E56-A344-924F-A0C5-A5D22D4769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CCE473E-811A-A040-9F17-BC478E225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A0E0A43-85D9-6C45-9FBF-B0AAD7B817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378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A person wearing a hat&#10;&#10;Description automatically generated">
            <a:extLst>
              <a:ext uri="{FF2B5EF4-FFF2-40B4-BE49-F238E27FC236}">
                <a16:creationId xmlns:a16="http://schemas.microsoft.com/office/drawing/2014/main" id="{F1AA940A-5B4D-A741-9420-A5DBF0E0E3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A36FD5F-0457-E74D-8852-CC1680AF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</a:t>
            </a:r>
            <a:br>
              <a:rPr lang="en-US" dirty="0"/>
            </a:br>
            <a:r>
              <a:rPr lang="en-US" dirty="0"/>
              <a:t>health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3E18C4A-A80C-B249-A103-9D5DA651B2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Photo credit:</a:t>
            </a:r>
          </a:p>
          <a:p>
            <a:r>
              <a:rPr lang="en-US" dirty="0"/>
              <a:t>© UNICEF/UN0198638/</a:t>
            </a:r>
            <a:r>
              <a:rPr lang="en-US" dirty="0" err="1"/>
              <a:t>Njiokiktjie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5AAE02-4556-3B4B-9C34-9E68765EFC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Refers to the health and</a:t>
            </a:r>
            <a:br>
              <a:rPr lang="en-US" dirty="0"/>
            </a:br>
            <a:r>
              <a:rPr lang="en-US" dirty="0"/>
              <a:t>well-being of the children </a:t>
            </a:r>
            <a:r>
              <a:rPr lang="en-US" u="sng" dirty="0"/>
              <a:t>and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their caregivers. Why both? </a:t>
            </a:r>
            <a:br>
              <a:rPr lang="en-US" dirty="0"/>
            </a:br>
            <a:r>
              <a:rPr lang="en-US" dirty="0"/>
              <a:t>We know that the physical and mental health of caregivers can affect their ability to care for </a:t>
            </a:r>
            <a:br>
              <a:rPr lang="en-US" dirty="0"/>
            </a:br>
            <a:r>
              <a:rPr lang="en-US" dirty="0"/>
              <a:t>the child.</a:t>
            </a:r>
          </a:p>
        </p:txBody>
      </p:sp>
      <p:pic>
        <p:nvPicPr>
          <p:cNvPr id="26" name="Picture Placeholder 25" descr="A drawing of a face&#10;&#10;Description automatically generated">
            <a:extLst>
              <a:ext uri="{FF2B5EF4-FFF2-40B4-BE49-F238E27FC236}">
                <a16:creationId xmlns:a16="http://schemas.microsoft.com/office/drawing/2014/main" id="{0F9ECCCC-8441-004C-9EEE-FE1144BB417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539750"/>
            <a:ext cx="1440000" cy="1296000"/>
          </a:xfrm>
        </p:spPr>
      </p:pic>
    </p:spTree>
    <p:extLst>
      <p:ext uri="{BB962C8B-B14F-4D97-AF65-F5344CB8AC3E}">
        <p14:creationId xmlns:p14="http://schemas.microsoft.com/office/powerpoint/2010/main" val="293759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baby posing for the camera&#10;&#10;Description automatically generated">
            <a:extLst>
              <a:ext uri="{FF2B5EF4-FFF2-40B4-BE49-F238E27FC236}">
                <a16:creationId xmlns:a16="http://schemas.microsoft.com/office/drawing/2014/main" id="{7968092A-B40D-F34A-86F5-D681385E4B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A02DDD3-BB36-2C40-99D4-18C3030F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ADEQUATE NUTRITION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578685-A9DF-EB47-9196-525A82C45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Photo credit:</a:t>
            </a:r>
          </a:p>
          <a:p>
            <a:r>
              <a:rPr lang="en-US" dirty="0" err="1"/>
              <a:t>Nyani</a:t>
            </a:r>
            <a:r>
              <a:rPr lang="en-US" dirty="0"/>
              <a:t> </a:t>
            </a:r>
            <a:r>
              <a:rPr lang="en-US" dirty="0" err="1"/>
              <a:t>Quarmyne</a:t>
            </a:r>
            <a:r>
              <a:rPr lang="en-US" dirty="0"/>
              <a:t>/</a:t>
            </a:r>
            <a:r>
              <a:rPr lang="en-US" dirty="0" err="1"/>
              <a:t>Panos</a:t>
            </a:r>
            <a:r>
              <a:rPr lang="en-US" dirty="0"/>
              <a:t> Pictures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1B0A30-521F-2F47-848C-FE75CB97A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Refers to maternal </a:t>
            </a:r>
            <a:r>
              <a:rPr lang="en-US" u="sng" dirty="0"/>
              <a:t>and</a:t>
            </a:r>
            <a:r>
              <a:rPr lang="en-US" dirty="0"/>
              <a:t> child nutrition. Why both? We know that the nutritional status of the mother during pregnancy affects her health and well-being and that of her unborn child. After birth, the mother’s nutritional status affects her ability </a:t>
            </a:r>
            <a:r>
              <a:rPr lang="en-US" dirty="0" smtClean="0"/>
              <a:t>to provide </a:t>
            </a:r>
            <a:r>
              <a:rPr lang="en-US" dirty="0"/>
              <a:t>adequate </a:t>
            </a:r>
            <a:r>
              <a:rPr lang="en-US" dirty="0" smtClean="0"/>
              <a:t>care to her young child.</a:t>
            </a:r>
            <a:endParaRPr lang="en-US" dirty="0"/>
          </a:p>
        </p:txBody>
      </p:sp>
      <p:pic>
        <p:nvPicPr>
          <p:cNvPr id="17" name="Picture Placeholder 16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DD9CA4CC-CAE4-6345-8434-B34A79B287C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95788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child looking at the camera&#10;&#10;Description automatically generated">
            <a:extLst>
              <a:ext uri="{FF2B5EF4-FFF2-40B4-BE49-F238E27FC236}">
                <a16:creationId xmlns:a16="http://schemas.microsoft.com/office/drawing/2014/main" id="{2182A12B-398A-9242-B579-5420F8CE91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25AC341-D115-6746-B170-81D57F2A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SECURITY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1FD4F9-23A7-5941-8939-2B65927DA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Photo credit:</a:t>
            </a:r>
          </a:p>
          <a:p>
            <a:r>
              <a:rPr lang="en-US" dirty="0"/>
              <a:t>© UNICEF/UN0205718/</a:t>
            </a:r>
            <a:r>
              <a:rPr lang="en-US" dirty="0" err="1"/>
              <a:t>Njiokiktjien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218837-73E2-B742-9B73-B3897AE75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Refers to safe and secure environments for children and their families. Includes physical dangers, emotional stress, environmental risks (e.g., pollution), and access </a:t>
            </a:r>
            <a:br>
              <a:rPr lang="en-US" dirty="0"/>
            </a:br>
            <a:r>
              <a:rPr lang="en-US" dirty="0"/>
              <a:t>to food and water.</a:t>
            </a:r>
          </a:p>
        </p:txBody>
      </p:sp>
      <p:pic>
        <p:nvPicPr>
          <p:cNvPr id="16" name="Picture Placeholder 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B67CE0E5-6214-BE4D-BF51-51C4F9A637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01" r="-1713"/>
          <a:stretch/>
        </p:blipFill>
        <p:spPr>
          <a:xfrm>
            <a:off x="3852000" y="539750"/>
            <a:ext cx="2211860" cy="1360800"/>
          </a:xfrm>
        </p:spPr>
      </p:pic>
    </p:spTree>
    <p:extLst>
      <p:ext uri="{BB962C8B-B14F-4D97-AF65-F5344CB8AC3E}">
        <p14:creationId xmlns:p14="http://schemas.microsoft.com/office/powerpoint/2010/main" val="302351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erson holding a baby&#10;&#10;Description automatically generated">
            <a:extLst>
              <a:ext uri="{FF2B5EF4-FFF2-40B4-BE49-F238E27FC236}">
                <a16:creationId xmlns:a16="http://schemas.microsoft.com/office/drawing/2014/main" id="{5653C13C-F487-4E47-8C46-2608B46F51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8AFE5EB-1FC5-664E-9722-E783F2C2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</a:t>
            </a:r>
            <a:r>
              <a:rPr lang="en-US" dirty="0"/>
              <a:t>FOR EARLY LEARNING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A902D-0604-9144-88E1-2A6051DB51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4341600" cy="360000"/>
          </a:xfrm>
        </p:spPr>
        <p:txBody>
          <a:bodyPr/>
          <a:lstStyle/>
          <a:p>
            <a:r>
              <a:rPr lang="en-US" b="1" dirty="0"/>
              <a:t>Photo credit:</a:t>
            </a:r>
          </a:p>
          <a:p>
            <a:r>
              <a:rPr lang="en-US" dirty="0"/>
              <a:t>Flickr Creative Commons </a:t>
            </a:r>
            <a:r>
              <a:rPr lang="en-US" dirty="0" smtClean="0"/>
              <a:t>License/IHH </a:t>
            </a:r>
            <a:r>
              <a:rPr lang="en-US" dirty="0"/>
              <a:t>Humanitarian Relief Foundation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3DFA02-2D1C-E74A-BC61-FCE548A53C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Refers to any opportunity for the infant or child to interact with a person, place, or object in their environment. Recognizes that every interaction (positive or </a:t>
            </a:r>
            <a:r>
              <a:rPr lang="en-US" dirty="0" smtClean="0"/>
              <a:t>negative)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 absence of an </a:t>
            </a:r>
            <a:r>
              <a:rPr lang="en-US" dirty="0" smtClean="0"/>
              <a:t>interaction </a:t>
            </a:r>
            <a:r>
              <a:rPr lang="en-US" dirty="0"/>
              <a:t>is contributing to the child’s brain development and laying the foundation for later learning.</a:t>
            </a:r>
          </a:p>
        </p:txBody>
      </p:sp>
      <p:pic>
        <p:nvPicPr>
          <p:cNvPr id="15" name="Picture Placeholder 1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DDA1E49-09F1-4B44-A7C6-F50A68353C4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16" r="-12893" b="-4635"/>
          <a:stretch/>
        </p:blipFill>
        <p:spPr>
          <a:xfrm>
            <a:off x="4500000" y="539750"/>
            <a:ext cx="1742936" cy="1567722"/>
          </a:xfrm>
        </p:spPr>
      </p:pic>
    </p:spTree>
    <p:extLst>
      <p:ext uri="{BB962C8B-B14F-4D97-AF65-F5344CB8AC3E}">
        <p14:creationId xmlns:p14="http://schemas.microsoft.com/office/powerpoint/2010/main" val="307823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person, child, little, table&#10;&#10;Description automatically generated">
            <a:extLst>
              <a:ext uri="{FF2B5EF4-FFF2-40B4-BE49-F238E27FC236}">
                <a16:creationId xmlns:a16="http://schemas.microsoft.com/office/drawing/2014/main" id="{5D8B6EE8-FC77-6D4E-B865-09AB2E4700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04AA3-771D-374F-8582-D7E44D2F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CAREGIVING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349F82-2D0C-AE42-8CC1-C5484E265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Photo credit:</a:t>
            </a:r>
          </a:p>
          <a:p>
            <a:r>
              <a:rPr lang="en-US" dirty="0"/>
              <a:t>Aga Khan Development Network/J-L. Ray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F884E1-EF71-3143-80E6-AB974AB5C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Refers to the ability of the </a:t>
            </a:r>
            <a:br>
              <a:rPr lang="en-US" dirty="0"/>
            </a:br>
            <a:r>
              <a:rPr lang="en-US" dirty="0"/>
              <a:t>caregiver to notice, understand, </a:t>
            </a:r>
            <a:br>
              <a:rPr lang="en-US" dirty="0"/>
            </a:br>
            <a:r>
              <a:rPr lang="en-US" dirty="0"/>
              <a:t>and respond to their child’s signals in a timely and appropriate manner. Considered the foundational component because responsive caregivers are better able to support the other four components.</a:t>
            </a:r>
          </a:p>
        </p:txBody>
      </p:sp>
      <p:pic>
        <p:nvPicPr>
          <p:cNvPr id="10" name="Picture Placeholder 9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F2AD886-55CC-6B44-A42E-0BA6BD8C3DF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9" t="-17"/>
          <a:stretch/>
        </p:blipFill>
        <p:spPr>
          <a:xfrm>
            <a:off x="4392000" y="539750"/>
            <a:ext cx="1643371" cy="1478178"/>
          </a:xfrm>
        </p:spPr>
      </p:pic>
    </p:spTree>
    <p:extLst>
      <p:ext uri="{BB962C8B-B14F-4D97-AF65-F5344CB8AC3E}">
        <p14:creationId xmlns:p14="http://schemas.microsoft.com/office/powerpoint/2010/main" val="5296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0C17C-F20B-5B49-A60D-D81032CF2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BDA734-53F1-2240-9604-1FA564403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For more information:</a:t>
            </a:r>
          </a:p>
          <a:p>
            <a:pPr lvl="1"/>
            <a:r>
              <a:rPr lang="en-US" dirty="0"/>
              <a:t>nurturing-</a:t>
            </a:r>
            <a:r>
              <a:rPr lang="en-US" dirty="0" err="1"/>
              <a:t>care.org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ecdan.org</a:t>
            </a:r>
            <a:endParaRPr lang="en-US" dirty="0"/>
          </a:p>
          <a:p>
            <a:pPr lvl="2"/>
            <a:r>
              <a:rPr lang="en-US" dirty="0"/>
              <a:t>Join the conversation:</a:t>
            </a:r>
          </a:p>
          <a:p>
            <a:pPr lvl="1"/>
            <a:r>
              <a:rPr lang="en-US" dirty="0"/>
              <a:t>#</a:t>
            </a:r>
            <a:r>
              <a:rPr lang="en-US" dirty="0" err="1"/>
              <a:t>NurturingCare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NurturingCare</a:t>
            </a:r>
            <a:endParaRPr lang="en-US" dirty="0"/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7E649B-3228-FE4B-B863-B474265A99AF}"/>
              </a:ext>
            </a:extLst>
          </p:cNvPr>
          <p:cNvCxnSpPr/>
          <p:nvPr/>
        </p:nvCxnSpPr>
        <p:spPr>
          <a:xfrm>
            <a:off x="540000" y="3564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4B33C-BBF3-D249-9428-59771E0EE159}"/>
              </a:ext>
            </a:extLst>
          </p:cNvPr>
          <p:cNvCxnSpPr/>
          <p:nvPr/>
        </p:nvCxnSpPr>
        <p:spPr>
          <a:xfrm>
            <a:off x="540000" y="2016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18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rturing Care_colour palette">
      <a:dk1>
        <a:srgbClr val="000000"/>
      </a:dk1>
      <a:lt1>
        <a:srgbClr val="FFFFFF"/>
      </a:lt1>
      <a:dk2>
        <a:srgbClr val="00558C"/>
      </a:dk2>
      <a:lt2>
        <a:srgbClr val="FAF3E3"/>
      </a:lt2>
      <a:accent1>
        <a:srgbClr val="D29F13"/>
      </a:accent1>
      <a:accent2>
        <a:srgbClr val="007DBA"/>
      </a:accent2>
      <a:accent3>
        <a:srgbClr val="00558C"/>
      </a:accent3>
      <a:accent4>
        <a:srgbClr val="C5192C"/>
      </a:accent4>
      <a:accent5>
        <a:srgbClr val="309B41"/>
      </a:accent5>
      <a:accent6>
        <a:srgbClr val="00263E"/>
      </a:accent6>
      <a:hlink>
        <a:srgbClr val="007DBA"/>
      </a:hlink>
      <a:folHlink>
        <a:srgbClr val="007D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325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Helvetica</vt:lpstr>
      <vt:lpstr>Office Theme</vt:lpstr>
      <vt:lpstr>The five components of nurturing care</vt:lpstr>
      <vt:lpstr>The five components of nurturing care</vt:lpstr>
      <vt:lpstr>Good  health</vt:lpstr>
      <vt:lpstr>ADEQUATE NUTRITION</vt:lpstr>
      <vt:lpstr>SAFETY AND SECURITY</vt:lpstr>
      <vt:lpstr>Opportunities FOR EARLY LEARNING</vt:lpstr>
      <vt:lpstr>RESPONSIVE CAREGIVING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 Holloway</dc:creator>
  <cp:lastModifiedBy>Sheila Manji</cp:lastModifiedBy>
  <cp:revision>458</cp:revision>
  <dcterms:created xsi:type="dcterms:W3CDTF">2020-08-06T12:06:25Z</dcterms:created>
  <dcterms:modified xsi:type="dcterms:W3CDTF">2020-12-11T10:08:21Z</dcterms:modified>
</cp:coreProperties>
</file>