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18"/>
  </p:notesMasterIdLst>
  <p:handoutMasterIdLst>
    <p:handoutMasterId r:id="rId19"/>
  </p:handoutMasterIdLst>
  <p:sldIdLst>
    <p:sldId id="482" r:id="rId2"/>
    <p:sldId id="471" r:id="rId3"/>
    <p:sldId id="487" r:id="rId4"/>
    <p:sldId id="475" r:id="rId5"/>
    <p:sldId id="468" r:id="rId6"/>
    <p:sldId id="483" r:id="rId7"/>
    <p:sldId id="484" r:id="rId8"/>
    <p:sldId id="488" r:id="rId9"/>
    <p:sldId id="489" r:id="rId10"/>
    <p:sldId id="485" r:id="rId11"/>
    <p:sldId id="495" r:id="rId12"/>
    <p:sldId id="486" r:id="rId13"/>
    <p:sldId id="494" r:id="rId14"/>
    <p:sldId id="491" r:id="rId15"/>
    <p:sldId id="490" r:id="rId16"/>
    <p:sldId id="492" r:id="rId17"/>
  </p:sldIdLst>
  <p:sldSz cx="9144000" cy="5715000" type="screen16x1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20" userDrawn="1">
          <p15:clr>
            <a:srgbClr val="A4A3A4"/>
          </p15:clr>
        </p15:guide>
        <p15:guide id="2" pos="5472" userDrawn="1">
          <p15:clr>
            <a:srgbClr val="A4A3A4"/>
          </p15:clr>
        </p15:guide>
        <p15:guide id="3" orient="horz" pos="3360" userDrawn="1">
          <p15:clr>
            <a:srgbClr val="A4A3A4"/>
          </p15:clr>
        </p15:guide>
        <p15:guide id="4" pos="312" userDrawn="1">
          <p15:clr>
            <a:srgbClr val="A4A3A4"/>
          </p15:clr>
        </p15:guide>
        <p15:guide id="5" orient="horz" pos="2352" userDrawn="1">
          <p15:clr>
            <a:srgbClr val="A4A3A4"/>
          </p15:clr>
        </p15:guide>
        <p15:guide id="6" pos="3792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va Sawant" initials="PS" lastIdx="2" clrIdx="0"/>
  <p:cmAuthor id="2" name="Purva Sawant" initials="PS [2]" lastIdx="1" clrIdx="1"/>
  <p:cmAuthor id="3" name="Purva Sawant" initials="PS [3]" lastIdx="1" clrIdx="2"/>
  <p:cmAuthor id="4" name="Purva Sawant" initials="PS [4]" lastIdx="1" clrIdx="3"/>
  <p:cmAuthor id="5" name="Purva Sawant" initials="PS [5]" lastIdx="0" clrIdx="4"/>
  <p:cmAuthor id="6" name="Purva Sawant" initials="PS [6]" lastIdx="1" clrIdx="5"/>
  <p:cmAuthor id="7" name="Purva Sawant" initials="PS [7]" lastIdx="1" clrIdx="6"/>
  <p:cmAuthor id="8" name="Purva Sawant" initials="PS [8]" lastIdx="1" clrIdx="7"/>
  <p:cmAuthor id="9" name="Purva Sawant" initials="PS [9]" lastIdx="1" clrIdx="8"/>
  <p:cmAuthor id="10" name="Purva Sawant" initials="PS [10]" lastIdx="1" clrIdx="9"/>
  <p:cmAuthor id="11" name="Purva Sawant" initials="PS [11]" lastIdx="1" clrIdx="10"/>
  <p:cmAuthor id="12" name="Purva Sawant" initials="PS [12]" lastIdx="1" clrIdx="11"/>
  <p:cmAuthor id="13" name="Purva Sawant" initials="PS [13]" lastIdx="1" clrIdx="12"/>
  <p:cmAuthor id="14" name="Purva Sawant" initials="PS [14]" lastIdx="1" clrIdx="13"/>
  <p:cmAuthor id="15" name="Purva Sawant" initials="PS [15]" lastIdx="1" clrIdx="14"/>
  <p:cmAuthor id="16" name="Purva Sawant" initials="PS [16]" lastIdx="1" clrIdx="15"/>
  <p:cmAuthor id="17" name="Purva Sawant" initials="PS [17]" lastIdx="1" clrIdx="16"/>
  <p:cmAuthor id="18" name="Purva Sawant" initials="PS [18]" lastIdx="1" clrIdx="17"/>
  <p:cmAuthor id="19" name="Purva Sawant" initials="PS [19]" lastIdx="1" clrIdx="18"/>
  <p:cmAuthor id="20" name="Purva Sawant" initials="PS [11] [2]" lastIdx="1" clrIdx="19"/>
  <p:cmAuthor id="21" name="Purva Sawant" initials="PS [12] [2]" lastIdx="1" clrIdx="20"/>
  <p:cmAuthor id="22" name="Purva Sawant" initials="PS [11] [3]" lastIdx="1" clrIdx="21"/>
  <p:cmAuthor id="23" name="Purva Sawant" initials="PS [12] [3]" lastIdx="1" clrIdx="2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F2E8DD"/>
    <a:srgbClr val="3E3F95"/>
    <a:srgbClr val="F5E7EA"/>
    <a:srgbClr val="E2231A"/>
    <a:srgbClr val="EE3437"/>
    <a:srgbClr val="FED526"/>
    <a:srgbClr val="ECE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9909" autoAdjust="0"/>
  </p:normalViewPr>
  <p:slideViewPr>
    <p:cSldViewPr snapToGrid="0" snapToObjects="1" showGuides="1">
      <p:cViewPr varScale="1">
        <p:scale>
          <a:sx n="85" d="100"/>
          <a:sy n="85" d="100"/>
        </p:scale>
        <p:origin x="976" y="52"/>
      </p:cViewPr>
      <p:guideLst>
        <p:guide orient="horz" pos="3320"/>
        <p:guide pos="5472"/>
        <p:guide orient="horz" pos="3360"/>
        <p:guide pos="312"/>
        <p:guide orient="horz" pos="2352"/>
        <p:guide pos="379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0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2772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D247AEE1-60CC-8B46-A4C0-9D5CDCD04619}" type="datetimeFigureOut">
              <a:rPr lang="en-US" smtClean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D59A5973-F030-E644-89EB-E72A9DE82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59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C210B177-5FF2-E544-BF5A-B858F40E19EF}" type="datetimeFigureOut">
              <a:rPr lang="en-US" smtClean="0"/>
              <a:t>9/30/2025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1252538"/>
            <a:ext cx="54102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F514F46-7BD4-A04D-BF9D-18D8E4346B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2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668487" y="489857"/>
            <a:ext cx="2373086" cy="2307771"/>
          </a:xfrm>
          <a:solidFill>
            <a:srgbClr val="00B0F0"/>
          </a:solidFill>
        </p:spPr>
        <p:txBody>
          <a:bodyPr/>
          <a:lstStyle>
            <a:lvl1pPr>
              <a:defRPr sz="1500" baseline="0">
                <a:latin typeface="Univers LT Std 55 Roman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183087" y="489857"/>
            <a:ext cx="2373086" cy="2307771"/>
          </a:xfrm>
          <a:solidFill>
            <a:srgbClr val="00B0F0"/>
          </a:solidFill>
        </p:spPr>
        <p:txBody>
          <a:bodyPr/>
          <a:lstStyle>
            <a:lvl1pPr>
              <a:defRPr sz="1500" baseline="0">
                <a:latin typeface="Univers LT Std 55 Roman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183087" y="2928257"/>
            <a:ext cx="2373086" cy="2307771"/>
          </a:xfrm>
          <a:solidFill>
            <a:srgbClr val="00B0F0"/>
          </a:solidFill>
        </p:spPr>
        <p:txBody>
          <a:bodyPr/>
          <a:lstStyle>
            <a:lvl1pPr>
              <a:defRPr sz="1500" baseline="0">
                <a:latin typeface="Univers LT Std 55 Roman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668487" y="2928257"/>
            <a:ext cx="2373086" cy="2307771"/>
          </a:xfrm>
          <a:solidFill>
            <a:srgbClr val="00B0F0"/>
          </a:solidFill>
        </p:spPr>
        <p:txBody>
          <a:bodyPr/>
          <a:lstStyle>
            <a:lvl1pPr>
              <a:defRPr sz="1500" baseline="0">
                <a:latin typeface="Univers LT Std 55 Roman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37452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774551" cy="5715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5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369449" y="0"/>
            <a:ext cx="5774551" cy="5715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33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36394" y="0"/>
            <a:ext cx="3984754" cy="5715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18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268644" y="0"/>
            <a:ext cx="3984754" cy="5715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63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230688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20007" y="1711330"/>
            <a:ext cx="4303986" cy="8080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45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409508"/>
            <a:ext cx="9144000" cy="330549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0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61208" y="1602367"/>
            <a:ext cx="8021584" cy="411263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8139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715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 baseline="0">
                <a:latin typeface="Univers LT Std 55 Roman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the best image you have.</a:t>
            </a:r>
          </a:p>
        </p:txBody>
      </p:sp>
    </p:spTree>
    <p:extLst>
      <p:ext uri="{BB962C8B-B14F-4D97-AF65-F5344CB8AC3E}">
        <p14:creationId xmlns:p14="http://schemas.microsoft.com/office/powerpoint/2010/main" val="151152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72000" cy="2857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 baseline="0">
                <a:latin typeface="Univers LT Std 55 Roman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2857500"/>
            <a:ext cx="4572000" cy="2857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>
                <a:latin typeface="Univers LT Std 55 Roman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2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35151" y="1612900"/>
            <a:ext cx="3675346" cy="41021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84629" y="0"/>
            <a:ext cx="3675346" cy="41021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5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83147" y="377809"/>
            <a:ext cx="3675346" cy="378249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853968" y="377809"/>
            <a:ext cx="3675346" cy="378249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7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851541" y="448420"/>
            <a:ext cx="6292459" cy="473895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0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448420"/>
            <a:ext cx="6292459" cy="473895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2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DE3EC-D2C6-9940-B1B4-2F37DAC36D80}" type="datetimeFigureOut">
              <a:rPr lang="en-US" smtClean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0CC44-C2D6-604F-AD1F-2BC73A43EF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2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0" r:id="rId2"/>
    <p:sldLayoutId id="2147483706" r:id="rId3"/>
    <p:sldLayoutId id="2147483664" r:id="rId4"/>
    <p:sldLayoutId id="2147483665" r:id="rId5"/>
    <p:sldLayoutId id="2147483698" r:id="rId6"/>
    <p:sldLayoutId id="2147483709" r:id="rId7"/>
    <p:sldLayoutId id="2147483699" r:id="rId8"/>
    <p:sldLayoutId id="2147483705" r:id="rId9"/>
    <p:sldLayoutId id="2147483702" r:id="rId10"/>
    <p:sldLayoutId id="2147483703" r:id="rId11"/>
    <p:sldLayoutId id="2147483707" r:id="rId12"/>
    <p:sldLayoutId id="2147483708" r:id="rId13"/>
    <p:sldLayoutId id="214748371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9.emf"/><Relationship Id="rId7" Type="http://schemas.openxmlformats.org/officeDocument/2006/relationships/hyperlink" Target="https://nurturing-care.org/resources/country-profiles" TargetMode="External"/><Relationship Id="rId2" Type="http://schemas.openxmlformats.org/officeDocument/2006/relationships/hyperlink" Target="https://data.unicef.org/resources/countdown-to-2030-ecd-country-profiles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ecdan.org/countries.html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s://www.countdown2030.org/early-childhood-development-profil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D3BFFF-2542-AB42-9390-7D9BD9F8D569}"/>
              </a:ext>
            </a:extLst>
          </p:cNvPr>
          <p:cNvSpPr/>
          <p:nvPr/>
        </p:nvSpPr>
        <p:spPr>
          <a:xfrm>
            <a:off x="0" y="4089631"/>
            <a:ext cx="9144000" cy="1625369"/>
          </a:xfrm>
          <a:prstGeom prst="rect">
            <a:avLst/>
          </a:prstGeom>
          <a:solidFill>
            <a:srgbClr val="F2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41">
            <a:extLst>
              <a:ext uri="{FF2B5EF4-FFF2-40B4-BE49-F238E27FC236}">
                <a16:creationId xmlns:a16="http://schemas.microsoft.com/office/drawing/2014/main" id="{2A26F804-AB1F-F94F-BE52-1B4137B15375}"/>
              </a:ext>
            </a:extLst>
          </p:cNvPr>
          <p:cNvSpPr/>
          <p:nvPr/>
        </p:nvSpPr>
        <p:spPr>
          <a:xfrm>
            <a:off x="3189402" y="4962955"/>
            <a:ext cx="5444053" cy="263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50800" rIns="50800" bIns="50800" anchor="ctr">
            <a:spAutoFit/>
          </a:bodyPr>
          <a:lstStyle>
            <a:lvl1pPr algn="l">
              <a:lnSpc>
                <a:spcPct val="130000"/>
              </a:lnSpc>
              <a:defRPr sz="2000" b="1" spc="79">
                <a:solidFill>
                  <a:srgbClr val="FFFFFF"/>
                </a:solidFill>
                <a:latin typeface="Univers LT Std 55 Roman"/>
                <a:ea typeface="Univers LT Std 55 Roman"/>
                <a:cs typeface="Univers LT Std 55 Roman"/>
                <a:sym typeface="Univers LT Std 55 Roman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US" sz="900" spc="9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COUNTRY PROFILES ON EARLY CHILDHOOD DEVELOPMENT</a:t>
            </a:r>
            <a:endParaRPr sz="900" spc="9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1F5265-EC3F-1943-83B5-3B383D999CBB}"/>
              </a:ext>
            </a:extLst>
          </p:cNvPr>
          <p:cNvSpPr txBox="1"/>
          <p:nvPr/>
        </p:nvSpPr>
        <p:spPr>
          <a:xfrm>
            <a:off x="3171475" y="4614996"/>
            <a:ext cx="5835362" cy="312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b="1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A RESOURCE FOR MONITORING AND ACTION: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956278" y="4451362"/>
            <a:ext cx="0" cy="909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3689"/>
            <a:ext cx="9144000" cy="269644"/>
          </a:xfrm>
          <a:prstGeom prst="rect">
            <a:avLst/>
          </a:prstGeom>
        </p:spPr>
      </p:pic>
      <p:pic>
        <p:nvPicPr>
          <p:cNvPr id="2" name="Picture 1" descr="NCF1.gif">
            <a:extLst>
              <a:ext uri="{FF2B5EF4-FFF2-40B4-BE49-F238E27FC236}">
                <a16:creationId xmlns:a16="http://schemas.microsoft.com/office/drawing/2014/main" id="{5E95F8B1-337E-BC6B-9EFE-17CE7783B3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2" y="4295229"/>
            <a:ext cx="1826333" cy="13870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994B24-ED3A-E2B8-23E1-133EB2CE4000}"/>
              </a:ext>
            </a:extLst>
          </p:cNvPr>
          <p:cNvSpPr txBox="1"/>
          <p:nvPr/>
        </p:nvSpPr>
        <p:spPr>
          <a:xfrm>
            <a:off x="51604" y="856768"/>
            <a:ext cx="25274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ECD </a:t>
            </a:r>
          </a:p>
          <a:p>
            <a:pPr algn="ctr"/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COUNTRY PROFILES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81D7D8-4DA9-965C-D4E2-2E3E4B94F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197" y="-10727"/>
            <a:ext cx="6370576" cy="39738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34D94D-B0CA-448F-80DB-2A9BE2EC5383}"/>
              </a:ext>
            </a:extLst>
          </p:cNvPr>
          <p:cNvSpPr/>
          <p:nvPr/>
        </p:nvSpPr>
        <p:spPr>
          <a:xfrm>
            <a:off x="8245168" y="3794412"/>
            <a:ext cx="89960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</a:rPr>
              <a:t>© UNICEF/UN053039/</a:t>
            </a:r>
            <a:r>
              <a:rPr lang="en-US" sz="500" dirty="0" err="1">
                <a:solidFill>
                  <a:schemeClr val="bg1"/>
                </a:solidFill>
              </a:rPr>
              <a:t>Luthi</a:t>
            </a:r>
            <a:endParaRPr lang="en-US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71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D3CCA-CF1D-7995-EDDA-C82199C1B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25A798-F535-63BE-E18A-28BBE3864541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2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34394-BAB5-C480-6632-D5BA60031DFD}"/>
              </a:ext>
            </a:extLst>
          </p:cNvPr>
          <p:cNvSpPr txBox="1"/>
          <p:nvPr/>
        </p:nvSpPr>
        <p:spPr>
          <a:xfrm>
            <a:off x="461433" y="5156409"/>
            <a:ext cx="4871801" cy="319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200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COUNTDOWN 2030 ECD COUNTRY PROFILES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AA421D-9EBF-FEF5-0789-E1F13A5E8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40755"/>
            <a:ext cx="9144000" cy="26964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74D82-E567-45A6-3EA7-38736FCFE86C}"/>
              </a:ext>
            </a:extLst>
          </p:cNvPr>
          <p:cNvCxnSpPr/>
          <p:nvPr/>
        </p:nvCxnSpPr>
        <p:spPr>
          <a:xfrm>
            <a:off x="304190" y="5111203"/>
            <a:ext cx="0" cy="474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63059F7-801B-ACF7-D9F4-12D495671B95}"/>
              </a:ext>
            </a:extLst>
          </p:cNvPr>
          <p:cNvSpPr txBox="1"/>
          <p:nvPr/>
        </p:nvSpPr>
        <p:spPr>
          <a:xfrm>
            <a:off x="232873" y="253195"/>
            <a:ext cx="8678254" cy="451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baseline="30000" dirty="0" err="1">
                <a:latin typeface="Arial"/>
                <a:cs typeface="Arial"/>
              </a:rPr>
              <a:t>Egs</a:t>
            </a:r>
            <a:r>
              <a:rPr lang="en-US" sz="4400" b="1" baseline="30000" dirty="0">
                <a:latin typeface="Arial"/>
                <a:cs typeface="Arial"/>
              </a:rPr>
              <a:t> of Regional and Country Presentations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8C8F0-5BD5-8B17-6573-313055E858E3}"/>
              </a:ext>
            </a:extLst>
          </p:cNvPr>
          <p:cNvSpPr txBox="1"/>
          <p:nvPr/>
        </p:nvSpPr>
        <p:spPr>
          <a:xfrm>
            <a:off x="232833" y="910846"/>
            <a:ext cx="8490253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WHO, Geneva, 2017</a:t>
            </a:r>
          </a:p>
          <a:p>
            <a:pPr marL="457200" indent="-457200">
              <a:spcAft>
                <a:spcPts val="1200"/>
              </a:spcAft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Stellenbosch, 2018</a:t>
            </a:r>
          </a:p>
          <a:p>
            <a:pPr marL="457200" indent="-457200">
              <a:spcAft>
                <a:spcPts val="1200"/>
              </a:spcAft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ECD Conference, Nairobi 2018</a:t>
            </a:r>
          </a:p>
          <a:p>
            <a:pPr marL="457200" indent="-457200">
              <a:spcAft>
                <a:spcPts val="1200"/>
              </a:spcAft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UNGA, 2019</a:t>
            </a:r>
          </a:p>
          <a:p>
            <a:pPr marL="457200" indent="-457200">
              <a:spcAft>
                <a:spcPts val="1200"/>
              </a:spcAft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200" baseline="30000">
                <a:latin typeface="Arial" panose="020B0604020202020204" pitchFamily="34" charset="0"/>
                <a:cs typeface="Arial" panose="020B0604020202020204" pitchFamily="34" charset="0"/>
              </a:rPr>
              <a:t>SEARO,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pPr marL="457200" indent="-457200">
              <a:spcAft>
                <a:spcPts val="1200"/>
              </a:spcAft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ARNEC Conference,2022</a:t>
            </a:r>
          </a:p>
          <a:p>
            <a:pPr marL="457200" indent="-457200">
              <a:spcAft>
                <a:spcPts val="1200"/>
              </a:spcAft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CD Launch, 2023</a:t>
            </a:r>
          </a:p>
          <a:p>
            <a:pPr marL="457200" indent="-457200">
              <a:spcAft>
                <a:spcPts val="1200"/>
              </a:spcAft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ECD Conference, Kigali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5F4DA-872A-2A65-4DB9-277DF4C180A8}"/>
              </a:ext>
            </a:extLst>
          </p:cNvPr>
          <p:cNvSpPr txBox="1"/>
          <p:nvPr/>
        </p:nvSpPr>
        <p:spPr>
          <a:xfrm>
            <a:off x="6507223" y="1454003"/>
            <a:ext cx="2360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Government representatives, CSOs, parent groups, funders, foundations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B5EADA2-A20F-9590-3668-B725BC2E397F}"/>
              </a:ext>
            </a:extLst>
          </p:cNvPr>
          <p:cNvSpPr/>
          <p:nvPr/>
        </p:nvSpPr>
        <p:spPr>
          <a:xfrm>
            <a:off x="4521090" y="2466363"/>
            <a:ext cx="1608350" cy="1770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5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92586-146A-77A5-2D1F-93BD93F82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F0E489-5F27-C1D3-B7C8-F7C0311976C2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2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7589DD-196E-0570-4D4B-11E0961FCEA3}"/>
              </a:ext>
            </a:extLst>
          </p:cNvPr>
          <p:cNvSpPr txBox="1"/>
          <p:nvPr/>
        </p:nvSpPr>
        <p:spPr>
          <a:xfrm>
            <a:off x="461433" y="5304485"/>
            <a:ext cx="4871801" cy="319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200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COUNTDOWN 2030 ECD COUNTRY PROFILES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FD4159-0169-AC62-BD9C-66BBDD764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6" y="5021025"/>
            <a:ext cx="9144000" cy="26964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61843A-E641-2C91-3672-5C05474B3DF0}"/>
              </a:ext>
            </a:extLst>
          </p:cNvPr>
          <p:cNvCxnSpPr>
            <a:cxnSpLocks/>
          </p:cNvCxnSpPr>
          <p:nvPr/>
        </p:nvCxnSpPr>
        <p:spPr>
          <a:xfrm>
            <a:off x="304190" y="5290669"/>
            <a:ext cx="0" cy="410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9D112A-F0D9-3205-AB55-5C65595C4852}"/>
              </a:ext>
            </a:extLst>
          </p:cNvPr>
          <p:cNvSpPr txBox="1"/>
          <p:nvPr/>
        </p:nvSpPr>
        <p:spPr>
          <a:xfrm>
            <a:off x="232873" y="253195"/>
            <a:ext cx="8678254" cy="451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baseline="30000" dirty="0">
                <a:latin typeface="Arial"/>
                <a:cs typeface="Arial"/>
              </a:rPr>
              <a:t>Examples of Publications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A7D965-5B30-4EAD-5CBD-F302AAF5C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5" y="645921"/>
            <a:ext cx="3542495" cy="1156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180F93-832A-B11A-6E6D-733B6B9A1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042" y="1864594"/>
            <a:ext cx="3414650" cy="1146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D5865E-47D4-3BAB-FB95-594623BFB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03" y="3203408"/>
            <a:ext cx="2815472" cy="11362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0A0203-DCA2-EFFE-D4D8-CCB89B423B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2665" y="650642"/>
            <a:ext cx="3855247" cy="11953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3F2D9E-6BE9-863B-684C-FC28DB4C49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0944" y="1432347"/>
            <a:ext cx="3414650" cy="14036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802AF3-23D3-8AFE-BE3E-1A329E0CC2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9505" y="3919296"/>
            <a:ext cx="3244812" cy="10564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DD110A-9590-32FC-D5DC-3932698BAE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2698449"/>
            <a:ext cx="3929449" cy="124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5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5A9C9-8F6F-405E-5381-17608D1B2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F7B9AD-C2C8-344F-08FD-DE04A3A36E08}"/>
              </a:ext>
            </a:extLst>
          </p:cNvPr>
          <p:cNvSpPr/>
          <p:nvPr/>
        </p:nvSpPr>
        <p:spPr>
          <a:xfrm>
            <a:off x="-28763" y="-2233"/>
            <a:ext cx="9144000" cy="5715000"/>
          </a:xfrm>
          <a:prstGeom prst="rect">
            <a:avLst/>
          </a:prstGeom>
          <a:solidFill>
            <a:srgbClr val="F2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DC05E0-4EF8-FCC7-06F5-E61D1F6B0B7F}"/>
              </a:ext>
            </a:extLst>
          </p:cNvPr>
          <p:cNvSpPr txBox="1"/>
          <p:nvPr/>
        </p:nvSpPr>
        <p:spPr>
          <a:xfrm>
            <a:off x="461433" y="5241348"/>
            <a:ext cx="4871801" cy="319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200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COUNTDOWN 2030 ECD COUNTRY PROFILES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7582DD-A49F-4703-5E68-9BE2DDC06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8987"/>
            <a:ext cx="9144000" cy="26964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1F583F-5347-3644-5090-9CA1AA88BC30}"/>
              </a:ext>
            </a:extLst>
          </p:cNvPr>
          <p:cNvCxnSpPr/>
          <p:nvPr/>
        </p:nvCxnSpPr>
        <p:spPr>
          <a:xfrm>
            <a:off x="295765" y="5238686"/>
            <a:ext cx="0" cy="474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BF58E3-94A0-8B4C-EEF9-C8D73AB40329}"/>
              </a:ext>
            </a:extLst>
          </p:cNvPr>
          <p:cNvSpPr/>
          <p:nvPr/>
        </p:nvSpPr>
        <p:spPr>
          <a:xfrm>
            <a:off x="28763" y="785586"/>
            <a:ext cx="8754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In low- and middle-income countries across the world, </a:t>
            </a:r>
            <a:r>
              <a:rPr lang="en-ZA" b="1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million children (43%)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under the age of five are at risk of not reaching their developmental potential because of poverty and stunting</a:t>
            </a:r>
            <a:endParaRPr lang="en-ZA" dirty="0">
              <a:solidFill>
                <a:srgbClr val="00A1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7A0F9-30DD-13B4-94DF-290BF0681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763" y="3859895"/>
            <a:ext cx="4664279" cy="1015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02E34E-5CE7-DEA1-4536-B6638DA27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475" y="1543528"/>
            <a:ext cx="5596762" cy="236809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F203CDF-CD2A-ED19-71B7-A6A8E60CE330}"/>
              </a:ext>
            </a:extLst>
          </p:cNvPr>
          <p:cNvSpPr/>
          <p:nvPr/>
        </p:nvSpPr>
        <p:spPr>
          <a:xfrm>
            <a:off x="236709" y="1915881"/>
            <a:ext cx="1763378" cy="1623392"/>
          </a:xfrm>
          <a:prstGeom prst="ellipse">
            <a:avLst/>
          </a:prstGeom>
          <a:noFill/>
          <a:ln>
            <a:solidFill>
              <a:srgbClr val="00A1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01D531-B5A4-9CB1-30B9-C33A6461980A}"/>
              </a:ext>
            </a:extLst>
          </p:cNvPr>
          <p:cNvSpPr/>
          <p:nvPr/>
        </p:nvSpPr>
        <p:spPr>
          <a:xfrm>
            <a:off x="1594995" y="1915881"/>
            <a:ext cx="1737361" cy="1623392"/>
          </a:xfrm>
          <a:prstGeom prst="ellipse">
            <a:avLst/>
          </a:prstGeom>
          <a:noFill/>
          <a:ln>
            <a:solidFill>
              <a:srgbClr val="00A1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90BCCC-3C79-990C-F857-2504830A0FF1}"/>
              </a:ext>
            </a:extLst>
          </p:cNvPr>
          <p:cNvSpPr txBox="1"/>
          <p:nvPr/>
        </p:nvSpPr>
        <p:spPr>
          <a:xfrm>
            <a:off x="1425800" y="2360859"/>
            <a:ext cx="87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i="1" dirty="0"/>
              <a:t>Double count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5FA937-021C-DD2C-2D0F-370B3EE38EC4}"/>
              </a:ext>
            </a:extLst>
          </p:cNvPr>
          <p:cNvSpPr txBox="1"/>
          <p:nvPr/>
        </p:nvSpPr>
        <p:spPr>
          <a:xfrm>
            <a:off x="315113" y="2488168"/>
            <a:ext cx="99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Stunted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C68912-F963-637D-C70F-6B8947828AFB}"/>
              </a:ext>
            </a:extLst>
          </p:cNvPr>
          <p:cNvSpPr txBox="1"/>
          <p:nvPr/>
        </p:nvSpPr>
        <p:spPr>
          <a:xfrm>
            <a:off x="2361806" y="2384630"/>
            <a:ext cx="99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Extreme poverty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36D05A-2FE0-5EAB-270F-0D60CA0C2977}"/>
              </a:ext>
            </a:extLst>
          </p:cNvPr>
          <p:cNvSpPr txBox="1"/>
          <p:nvPr/>
        </p:nvSpPr>
        <p:spPr>
          <a:xfrm>
            <a:off x="1536275" y="4621988"/>
            <a:ext cx="31280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dirty="0"/>
              <a:t>Lancet Global Health (2016), 4, 916-922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32124D-FA60-2570-4D12-47561B5EC184}"/>
              </a:ext>
            </a:extLst>
          </p:cNvPr>
          <p:cNvSpPr txBox="1"/>
          <p:nvPr/>
        </p:nvSpPr>
        <p:spPr>
          <a:xfrm>
            <a:off x="2032095" y="47954"/>
            <a:ext cx="6602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Data Raises Awareness</a:t>
            </a:r>
          </a:p>
        </p:txBody>
      </p:sp>
    </p:spTree>
    <p:extLst>
      <p:ext uri="{BB962C8B-B14F-4D97-AF65-F5344CB8AC3E}">
        <p14:creationId xmlns:p14="http://schemas.microsoft.com/office/powerpoint/2010/main" val="277020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9BB0A-0760-CD7A-23D8-27D25EA7F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99AF66-B37D-3B3D-C9C1-12C95939E3F2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2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7F6F75-6DE7-3CE9-87C4-AC1BD3645A9F}"/>
              </a:ext>
            </a:extLst>
          </p:cNvPr>
          <p:cNvSpPr txBox="1"/>
          <p:nvPr/>
        </p:nvSpPr>
        <p:spPr>
          <a:xfrm>
            <a:off x="461433" y="5156409"/>
            <a:ext cx="4871801" cy="319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200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COUNTDOWN 2030 ECD COUNTRY PROFILES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3EAB21-B1E7-18F4-7295-DDC89E679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40755"/>
            <a:ext cx="9144000" cy="26964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5DBDFF-F13C-88F1-1673-5B800BB4B6DB}"/>
              </a:ext>
            </a:extLst>
          </p:cNvPr>
          <p:cNvCxnSpPr/>
          <p:nvPr/>
        </p:nvCxnSpPr>
        <p:spPr>
          <a:xfrm>
            <a:off x="304190" y="5111203"/>
            <a:ext cx="0" cy="474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808657B-495F-8924-2CBB-7D789E849CF3}"/>
              </a:ext>
            </a:extLst>
          </p:cNvPr>
          <p:cNvSpPr txBox="1"/>
          <p:nvPr/>
        </p:nvSpPr>
        <p:spPr>
          <a:xfrm>
            <a:off x="232833" y="313430"/>
            <a:ext cx="8678254" cy="451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baseline="30000" dirty="0">
                <a:latin typeface="Arial"/>
                <a:cs typeface="Arial"/>
              </a:rPr>
              <a:t>Data Uses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9E6954-EB72-4349-5828-81A24298739A}"/>
              </a:ext>
            </a:extLst>
          </p:cNvPr>
          <p:cNvSpPr txBox="1"/>
          <p:nvPr/>
        </p:nvSpPr>
        <p:spPr>
          <a:xfrm>
            <a:off x="232833" y="976418"/>
            <a:ext cx="87441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600" b="1" baseline="30000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 disparities 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– regions, countries, locations, 	gender</a:t>
            </a:r>
          </a:p>
          <a:p>
            <a:pPr marL="457200" indent="-457200">
              <a:spcAft>
                <a:spcPts val="1200"/>
              </a:spcAft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600" b="1" baseline="30000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uptake 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through focus and relevance</a:t>
            </a:r>
          </a:p>
          <a:p>
            <a:pPr marL="457200" indent="-457200">
              <a:spcAft>
                <a:spcPts val="1200"/>
              </a:spcAft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600" b="1" baseline="30000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knowledge sharing 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and learning across regions 	and countries</a:t>
            </a:r>
          </a:p>
          <a:p>
            <a:pPr marL="457200" indent="-457200">
              <a:spcAft>
                <a:spcPts val="1200"/>
              </a:spcAft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600" b="1" baseline="30000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local research</a:t>
            </a:r>
          </a:p>
          <a:p>
            <a:pPr marL="457200" indent="-457200">
              <a:spcAft>
                <a:spcPts val="1200"/>
              </a:spcAft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600" b="1" baseline="30000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 advocacy efforts 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to key issues </a:t>
            </a:r>
          </a:p>
          <a:p>
            <a:pPr marL="457200" indent="-457200">
              <a:spcAft>
                <a:spcPts val="1200"/>
              </a:spcAft>
              <a:buClr>
                <a:srgbClr val="0092D2"/>
              </a:buClr>
              <a:buFont typeface="Arial" panose="020B0604020202020204" pitchFamily="34" charset="0"/>
              <a:buChar char="•"/>
            </a:pPr>
            <a:endParaRPr lang="en-US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0092D2"/>
              </a:buClr>
              <a:buFont typeface="Arial" panose="020B0604020202020204" pitchFamily="34" charset="0"/>
              <a:buChar char="•"/>
            </a:pPr>
            <a:endParaRPr lang="en-US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40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BC7BE-03F1-7BB5-AF04-61537D9F5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8C8B8A-F0C1-883A-C08C-DCF2527FC28E}"/>
              </a:ext>
            </a:extLst>
          </p:cNvPr>
          <p:cNvSpPr/>
          <p:nvPr/>
        </p:nvSpPr>
        <p:spPr>
          <a:xfrm>
            <a:off x="0" y="-1"/>
            <a:ext cx="9144000" cy="5715000"/>
          </a:xfrm>
          <a:prstGeom prst="rect">
            <a:avLst/>
          </a:prstGeom>
          <a:solidFill>
            <a:srgbClr val="F2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D6BC02-F41F-804E-AD80-5816BAEEC24C}"/>
              </a:ext>
            </a:extLst>
          </p:cNvPr>
          <p:cNvSpPr txBox="1"/>
          <p:nvPr/>
        </p:nvSpPr>
        <p:spPr>
          <a:xfrm>
            <a:off x="461433" y="5156409"/>
            <a:ext cx="4871801" cy="319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200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COUNTDOWN 2030 ECD COUNTRY PROFILES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D4D575-2BD0-E586-FA49-A23A446ED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7492"/>
            <a:ext cx="9144000" cy="26964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FF374C-956B-2522-DA0C-0A7F4EACF328}"/>
              </a:ext>
            </a:extLst>
          </p:cNvPr>
          <p:cNvCxnSpPr/>
          <p:nvPr/>
        </p:nvCxnSpPr>
        <p:spPr>
          <a:xfrm>
            <a:off x="304190" y="5111203"/>
            <a:ext cx="0" cy="474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E770023-AD5E-FE44-7B3C-BDD0A361F0DC}"/>
              </a:ext>
            </a:extLst>
          </p:cNvPr>
          <p:cNvSpPr txBox="1"/>
          <p:nvPr/>
        </p:nvSpPr>
        <p:spPr>
          <a:xfrm>
            <a:off x="232833" y="313430"/>
            <a:ext cx="9024056" cy="451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baseline="30000" dirty="0">
                <a:latin typeface="Arial"/>
                <a:cs typeface="Arial"/>
              </a:rPr>
              <a:t>Leveraging the ECD Profiles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738F12-AE9B-DBBD-B1C3-035268253D52}"/>
              </a:ext>
            </a:extLst>
          </p:cNvPr>
          <p:cNvSpPr txBox="1"/>
          <p:nvPr/>
        </p:nvSpPr>
        <p:spPr>
          <a:xfrm>
            <a:off x="121310" y="841563"/>
            <a:ext cx="84902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A high-quality, </a:t>
            </a:r>
            <a:r>
              <a:rPr lang="en-US" sz="3200" b="1" baseline="30000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largely untapped resource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for countries to identify key data gaps, monitor progress over time and propel action for change</a:t>
            </a:r>
          </a:p>
          <a:p>
            <a:pPr>
              <a:buClr>
                <a:srgbClr val="0092D2"/>
              </a:buClr>
            </a:pPr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200" b="1" baseline="30000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global data collection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 optional ECD DHS module</a:t>
            </a:r>
          </a:p>
          <a:p>
            <a:pPr>
              <a:buClr>
                <a:srgbClr val="0092D2"/>
              </a:buClr>
            </a:pPr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200" b="1" baseline="30000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investment is needed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for regular data collection on a standard set of indicators to fill data gaps and generate data to assess trends</a:t>
            </a:r>
          </a:p>
          <a:p>
            <a:pPr>
              <a:buClr>
                <a:srgbClr val="0092D2"/>
              </a:buClr>
            </a:pPr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200" b="1" baseline="30000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Accelerated efforts to collect, use &amp; disseminate data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 to improve outcomes for young children in the last five years of the SDG agenda to 2030</a:t>
            </a:r>
          </a:p>
          <a:p>
            <a:pPr lvl="1"/>
            <a:r>
              <a:rPr lang="en-US" sz="2800" baseline="30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89751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5C2B9-267A-1192-DD45-3CB366DD3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EA2BA5-EFCD-7F5F-4B1D-8635EA47819C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2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46B243-2FD8-A211-2F52-998C09D211E1}"/>
              </a:ext>
            </a:extLst>
          </p:cNvPr>
          <p:cNvSpPr txBox="1"/>
          <p:nvPr/>
        </p:nvSpPr>
        <p:spPr>
          <a:xfrm>
            <a:off x="461433" y="5156409"/>
            <a:ext cx="4871801" cy="319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200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COUNTDOWN 2030 ECD COUNTRY PROFILES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77AA6A-4D05-55CC-7D1A-9F1E87E46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7492"/>
            <a:ext cx="9144000" cy="26964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F91685-82F7-D923-A99D-826580A8C444}"/>
              </a:ext>
            </a:extLst>
          </p:cNvPr>
          <p:cNvCxnSpPr/>
          <p:nvPr/>
        </p:nvCxnSpPr>
        <p:spPr>
          <a:xfrm>
            <a:off x="304190" y="5111203"/>
            <a:ext cx="0" cy="474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7E0D5B5-C830-F4C4-D476-DCF5944CA2EE}"/>
              </a:ext>
            </a:extLst>
          </p:cNvPr>
          <p:cNvSpPr txBox="1"/>
          <p:nvPr/>
        </p:nvSpPr>
        <p:spPr>
          <a:xfrm>
            <a:off x="232833" y="313430"/>
            <a:ext cx="9024056" cy="451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baseline="30000" dirty="0">
                <a:latin typeface="Arial"/>
                <a:cs typeface="Arial"/>
              </a:rPr>
              <a:t>Updates in 2025…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EB4887-A80B-AA3D-F660-DF68B8FBF7CE}"/>
              </a:ext>
            </a:extLst>
          </p:cNvPr>
          <p:cNvSpPr txBox="1"/>
          <p:nvPr/>
        </p:nvSpPr>
        <p:spPr>
          <a:xfrm>
            <a:off x="232833" y="1141044"/>
            <a:ext cx="8490253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TWG to undertake a </a:t>
            </a:r>
            <a:r>
              <a:rPr lang="en-US" sz="3200" b="1" baseline="30000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review of existing indicators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and data sources to ensure the profiles reflect the critical drivers of ECD and what is needed for young children to thrive</a:t>
            </a:r>
          </a:p>
          <a:p>
            <a:pPr>
              <a:buClr>
                <a:srgbClr val="0092D2"/>
              </a:buClr>
            </a:pPr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200" b="1" baseline="30000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further refinement of some indicator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definitions (e.g., maternity leave) and data sources (e.g., child poverty)</a:t>
            </a:r>
          </a:p>
          <a:p>
            <a:pPr>
              <a:buClr>
                <a:srgbClr val="0092D2"/>
              </a:buClr>
            </a:pPr>
            <a:endParaRPr lang="en-US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Updated estimates on </a:t>
            </a:r>
            <a:r>
              <a:rPr lang="en-US" sz="3200" b="1" baseline="30000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children at risk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 of not reaching developmental potential - expected to be released in Q4 of 2025</a:t>
            </a:r>
          </a:p>
          <a:p>
            <a:pPr lvl="1"/>
            <a:r>
              <a:rPr lang="en-US" sz="2800" baseline="30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85061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188918-E3EF-E570-45C3-E4A26B44D769}"/>
              </a:ext>
            </a:extLst>
          </p:cNvPr>
          <p:cNvSpPr/>
          <p:nvPr/>
        </p:nvSpPr>
        <p:spPr>
          <a:xfrm>
            <a:off x="2842821" y="1074204"/>
            <a:ext cx="6345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https://data.unicef.org/resources/countdown-to-2030-ecd-country-profiles/</a:t>
            </a:r>
            <a:endParaRPr lang="en-US" dirty="0"/>
          </a:p>
        </p:txBody>
      </p:sp>
      <p:pic>
        <p:nvPicPr>
          <p:cNvPr id="5" name="Picture 4" descr="logos.pdf">
            <a:extLst>
              <a:ext uri="{FF2B5EF4-FFF2-40B4-BE49-F238E27FC236}">
                <a16:creationId xmlns:a16="http://schemas.microsoft.com/office/drawing/2014/main" id="{9B80ACCA-267B-CD6E-5F74-8515F81B3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4" t="67316" r="38068" b="21242"/>
          <a:stretch/>
        </p:blipFill>
        <p:spPr>
          <a:xfrm>
            <a:off x="724484" y="1026248"/>
            <a:ext cx="1658738" cy="97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A3078A-8B6F-AE7C-D03B-4E36DD865D92}"/>
              </a:ext>
            </a:extLst>
          </p:cNvPr>
          <p:cNvSpPr/>
          <p:nvPr/>
        </p:nvSpPr>
        <p:spPr>
          <a:xfrm>
            <a:off x="2822331" y="2204934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https://www.countdown2030.org/early-childhood-development-profiles%20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12457-B18F-0A88-1002-B3793A795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73" y="2179771"/>
            <a:ext cx="1720001" cy="61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3F14A2-FA1C-8C0D-8ABD-55F15948F399}"/>
              </a:ext>
            </a:extLst>
          </p:cNvPr>
          <p:cNvSpPr/>
          <p:nvPr/>
        </p:nvSpPr>
        <p:spPr>
          <a:xfrm>
            <a:off x="2842821" y="3540233"/>
            <a:ext cx="3893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https://www.ecdan.org/countries.html</a:t>
            </a:r>
            <a:r>
              <a:rPr lang="en-US" dirty="0"/>
              <a:t> </a:t>
            </a:r>
          </a:p>
        </p:txBody>
      </p:sp>
      <p:pic>
        <p:nvPicPr>
          <p:cNvPr id="9" name="Picture 8" descr="logos.pdf">
            <a:extLst>
              <a:ext uri="{FF2B5EF4-FFF2-40B4-BE49-F238E27FC236}">
                <a16:creationId xmlns:a16="http://schemas.microsoft.com/office/drawing/2014/main" id="{744F7A66-DEA9-8597-B033-1D11B8107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8" t="58176" r="52049" b="34114"/>
          <a:stretch/>
        </p:blipFill>
        <p:spPr>
          <a:xfrm>
            <a:off x="681485" y="3358544"/>
            <a:ext cx="2136775" cy="72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B794D1-00F8-F479-C35C-F8B12AF79966}"/>
              </a:ext>
            </a:extLst>
          </p:cNvPr>
          <p:cNvSpPr/>
          <p:nvPr/>
        </p:nvSpPr>
        <p:spPr>
          <a:xfrm>
            <a:off x="2822331" y="4648945"/>
            <a:ext cx="5917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7"/>
              </a:rPr>
              <a:t>https://nurturing-care.org/resources/country-profiles</a:t>
            </a:r>
            <a:r>
              <a:rPr lang="en-US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59F66A-0E21-E7A9-A33D-D8A013CEB7E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1" y="4605200"/>
            <a:ext cx="1971923" cy="54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B1D9D1-63AF-B96F-C462-B620F97E5DE4}"/>
              </a:ext>
            </a:extLst>
          </p:cNvPr>
          <p:cNvSpPr/>
          <p:nvPr/>
        </p:nvSpPr>
        <p:spPr>
          <a:xfrm>
            <a:off x="269822" y="183884"/>
            <a:ext cx="8874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Clr>
                <a:srgbClr val="00A1D7"/>
              </a:buClr>
            </a:pPr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ZA" sz="4000" b="1" dirty="0"/>
              <a:t>wnload Country Profiles &amp; Database</a:t>
            </a: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323962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D3BFFF-2542-AB42-9390-7D9BD9F8D569}"/>
              </a:ext>
            </a:extLst>
          </p:cNvPr>
          <p:cNvSpPr/>
          <p:nvPr/>
        </p:nvSpPr>
        <p:spPr>
          <a:xfrm>
            <a:off x="-1" y="-50800"/>
            <a:ext cx="9144000" cy="5765800"/>
          </a:xfrm>
          <a:prstGeom prst="rect">
            <a:avLst/>
          </a:prstGeom>
          <a:solidFill>
            <a:srgbClr val="F2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7492"/>
            <a:ext cx="9144000" cy="269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1F5265-EC3F-1943-83B5-3B383D999CBB}"/>
              </a:ext>
            </a:extLst>
          </p:cNvPr>
          <p:cNvSpPr txBox="1"/>
          <p:nvPr/>
        </p:nvSpPr>
        <p:spPr>
          <a:xfrm>
            <a:off x="890295" y="345375"/>
            <a:ext cx="7648221" cy="3852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baseline="30000" dirty="0">
                <a:latin typeface="Arial"/>
                <a:cs typeface="Arial"/>
              </a:rPr>
              <a:t>Profiles launched in 2017</a:t>
            </a:r>
          </a:p>
          <a:p>
            <a:pPr algn="ctr"/>
            <a:endParaRPr lang="en-US" sz="4400" b="1" baseline="30000" dirty="0">
              <a:latin typeface="Arial"/>
              <a:cs typeface="Arial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baseline="30000" dirty="0">
                <a:latin typeface="Arial"/>
                <a:cs typeface="Arial"/>
              </a:rPr>
              <a:t>They assemble in </a:t>
            </a:r>
            <a:r>
              <a:rPr lang="en-US" sz="4400" b="1" baseline="30000" dirty="0">
                <a:solidFill>
                  <a:srgbClr val="0092D2"/>
                </a:solidFill>
                <a:latin typeface="Arial"/>
                <a:cs typeface="Arial"/>
              </a:rPr>
              <a:t>one place </a:t>
            </a:r>
            <a:r>
              <a:rPr lang="en-US" sz="4400" b="1" baseline="30000" dirty="0">
                <a:latin typeface="Arial"/>
                <a:cs typeface="Arial"/>
              </a:rPr>
              <a:t>the latest information to assess and monitor </a:t>
            </a:r>
            <a:r>
              <a:rPr lang="en-US" sz="4400" b="1" baseline="30000" dirty="0">
                <a:solidFill>
                  <a:srgbClr val="0092D2"/>
                </a:solidFill>
                <a:latin typeface="Arial"/>
                <a:cs typeface="Arial"/>
              </a:rPr>
              <a:t>country progress </a:t>
            </a:r>
            <a:r>
              <a:rPr lang="en-US" sz="4400" b="1" baseline="30000" dirty="0">
                <a:latin typeface="Arial"/>
                <a:cs typeface="Arial"/>
              </a:rPr>
              <a:t>in improving the health, development and future prospects of young children all over the world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1F5265-EC3F-1943-83B5-3B383D999CBB}"/>
              </a:ext>
            </a:extLst>
          </p:cNvPr>
          <p:cNvSpPr txBox="1"/>
          <p:nvPr/>
        </p:nvSpPr>
        <p:spPr>
          <a:xfrm>
            <a:off x="309033" y="5156409"/>
            <a:ext cx="4871801" cy="319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200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COUNTDOWN 2030 ECD COUNTRY PROFILES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95333" y="5118259"/>
            <a:ext cx="0" cy="474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8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051B7-9011-C6A7-C231-4C7346424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2A9839-1CC4-FCC4-6ADF-CB475D2DC8F7}"/>
              </a:ext>
            </a:extLst>
          </p:cNvPr>
          <p:cNvSpPr/>
          <p:nvPr/>
        </p:nvSpPr>
        <p:spPr>
          <a:xfrm>
            <a:off x="0" y="1"/>
            <a:ext cx="9144000" cy="5715000"/>
          </a:xfrm>
          <a:prstGeom prst="rect">
            <a:avLst/>
          </a:prstGeom>
          <a:solidFill>
            <a:srgbClr val="F2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C49BAF-459A-E1C5-8BB1-7BCEF4091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1953"/>
            <a:ext cx="9144000" cy="269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C2FDD4-65CB-F108-5646-7A06A76FDC8D}"/>
              </a:ext>
            </a:extLst>
          </p:cNvPr>
          <p:cNvSpPr txBox="1"/>
          <p:nvPr/>
        </p:nvSpPr>
        <p:spPr>
          <a:xfrm>
            <a:off x="821910" y="271986"/>
            <a:ext cx="7648221" cy="9028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baseline="30000" dirty="0">
                <a:latin typeface="Arial"/>
                <a:cs typeface="Arial"/>
              </a:rPr>
              <a:t>Based on the </a:t>
            </a:r>
            <a:r>
              <a:rPr lang="en-US" sz="4400" b="1" baseline="30000" dirty="0">
                <a:solidFill>
                  <a:srgbClr val="00B0F0"/>
                </a:solidFill>
                <a:latin typeface="Arial"/>
                <a:cs typeface="Arial"/>
              </a:rPr>
              <a:t>Nurturing Care Framework</a:t>
            </a:r>
          </a:p>
          <a:p>
            <a:pPr algn="ctr"/>
            <a:endParaRPr lang="en-US" sz="4400" b="1" baseline="3000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DFD49A-864D-B74B-5C75-9FE8F38ED94D}"/>
              </a:ext>
            </a:extLst>
          </p:cNvPr>
          <p:cNvSpPr txBox="1"/>
          <p:nvPr/>
        </p:nvSpPr>
        <p:spPr>
          <a:xfrm>
            <a:off x="309033" y="5156409"/>
            <a:ext cx="4871801" cy="319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200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COUNTDOWN 2030 ECD COUNTRY PROFILES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FEEABC-6703-0E50-32F1-D6D468D22DFF}"/>
              </a:ext>
            </a:extLst>
          </p:cNvPr>
          <p:cNvCxnSpPr/>
          <p:nvPr/>
        </p:nvCxnSpPr>
        <p:spPr>
          <a:xfrm>
            <a:off x="195333" y="5118259"/>
            <a:ext cx="0" cy="474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9598558-0AA6-7E44-1E47-A908BE33B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27" y="963047"/>
            <a:ext cx="2830812" cy="28308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8B2980-780D-C5AF-F1A5-D4A4C88FD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081" y="879398"/>
            <a:ext cx="3451090" cy="3101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01D3F4-E125-4DF4-FE2B-F758510D52AC}"/>
              </a:ext>
            </a:extLst>
          </p:cNvPr>
          <p:cNvSpPr txBox="1"/>
          <p:nvPr/>
        </p:nvSpPr>
        <p:spPr>
          <a:xfrm>
            <a:off x="2106118" y="4114800"/>
            <a:ext cx="524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A50E3-FF1A-8B41-9E6E-BBD54B7A79A4}"/>
              </a:ext>
            </a:extLst>
          </p:cNvPr>
          <p:cNvSpPr txBox="1"/>
          <p:nvPr/>
        </p:nvSpPr>
        <p:spPr>
          <a:xfrm>
            <a:off x="1963711" y="4081608"/>
            <a:ext cx="718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 to support stakeholders in ECD</a:t>
            </a:r>
          </a:p>
        </p:txBody>
      </p:sp>
    </p:spTree>
    <p:extLst>
      <p:ext uri="{BB962C8B-B14F-4D97-AF65-F5344CB8AC3E}">
        <p14:creationId xmlns:p14="http://schemas.microsoft.com/office/powerpoint/2010/main" val="397730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D3BFFF-2542-AB42-9390-7D9BD9F8D569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2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4838"/>
            <a:ext cx="9144000" cy="2696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1F5265-EC3F-1943-83B5-3B383D999CBB}"/>
              </a:ext>
            </a:extLst>
          </p:cNvPr>
          <p:cNvSpPr txBox="1"/>
          <p:nvPr/>
        </p:nvSpPr>
        <p:spPr>
          <a:xfrm>
            <a:off x="403376" y="5262526"/>
            <a:ext cx="4871801" cy="319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200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COUNTDOWN 2030 ECD COUNTRY PROFILES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67904" y="5210087"/>
            <a:ext cx="0" cy="474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85F3469-48F3-AE3A-3D63-9EC9E7DB9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835" y="633860"/>
            <a:ext cx="2662989" cy="3890053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B8E3B1-6208-62EC-8314-8643C8DD64FB}"/>
              </a:ext>
            </a:extLst>
          </p:cNvPr>
          <p:cNvSpPr txBox="1"/>
          <p:nvPr/>
        </p:nvSpPr>
        <p:spPr>
          <a:xfrm>
            <a:off x="252921" y="104931"/>
            <a:ext cx="4871800" cy="482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Demographics, threats to ECD  </a:t>
            </a:r>
          </a:p>
          <a:p>
            <a:pPr marL="342900" indent="-342900">
              <a:spcAft>
                <a:spcPts val="200"/>
              </a:spcAft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Outcomes/impact </a:t>
            </a:r>
          </a:p>
          <a:p>
            <a:pPr lvl="1">
              <a:spcAft>
                <a:spcPts val="200"/>
              </a:spcAft>
              <a:buClr>
                <a:srgbClr val="9E2166"/>
              </a:buClr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2005-2015 trend in children at risk</a:t>
            </a:r>
          </a:p>
          <a:p>
            <a:pPr lvl="1">
              <a:spcAft>
                <a:spcPts val="200"/>
              </a:spcAft>
              <a:buClr>
                <a:srgbClr val="9E2166"/>
              </a:buClr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Gender &amp; residence differences</a:t>
            </a:r>
          </a:p>
          <a:p>
            <a:pPr lvl="1">
              <a:spcAft>
                <a:spcPts val="200"/>
              </a:spcAft>
              <a:buClr>
                <a:srgbClr val="9E2166"/>
              </a:buClr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Children developmentally on track </a:t>
            </a:r>
          </a:p>
          <a:p>
            <a:pPr lvl="1">
              <a:spcAft>
                <a:spcPts val="200"/>
              </a:spcAft>
              <a:buClr>
                <a:srgbClr val="9E2166"/>
              </a:buClr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Children with functional difficulties</a:t>
            </a:r>
          </a:p>
          <a:p>
            <a:pPr marL="342900" indent="-342900">
              <a:spcAft>
                <a:spcPts val="200"/>
              </a:spcAft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5 components of nurturing care</a:t>
            </a:r>
          </a:p>
          <a:p>
            <a:pPr lvl="1">
              <a:spcAft>
                <a:spcPts val="200"/>
              </a:spcAft>
              <a:buClr>
                <a:srgbClr val="9E2166"/>
              </a:buClr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</a:p>
          <a:p>
            <a:pPr lvl="1">
              <a:spcAft>
                <a:spcPts val="200"/>
              </a:spcAft>
              <a:buClr>
                <a:srgbClr val="9E2166"/>
              </a:buClr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Nutrition </a:t>
            </a:r>
          </a:p>
          <a:p>
            <a:pPr lvl="1">
              <a:spcAft>
                <a:spcPts val="200"/>
              </a:spcAft>
              <a:buClr>
                <a:srgbClr val="9E2166"/>
              </a:buClr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Security and safety </a:t>
            </a:r>
          </a:p>
          <a:p>
            <a:pPr lvl="1">
              <a:spcAft>
                <a:spcPts val="200"/>
              </a:spcAft>
              <a:buClr>
                <a:srgbClr val="9E2166"/>
              </a:buClr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Early learning </a:t>
            </a:r>
          </a:p>
          <a:p>
            <a:pPr lvl="1">
              <a:spcAft>
                <a:spcPts val="200"/>
              </a:spcAft>
              <a:buClr>
                <a:srgbClr val="9E2166"/>
              </a:buClr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Responsive caregiving (indicators and data to be defined)</a:t>
            </a:r>
          </a:p>
          <a:p>
            <a:pPr marL="342900" indent="-342900">
              <a:spcAft>
                <a:spcPts val="200"/>
              </a:spcAft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Facilitating environment</a:t>
            </a:r>
          </a:p>
          <a:p>
            <a:pPr lvl="1">
              <a:spcAft>
                <a:spcPts val="200"/>
              </a:spcAft>
              <a:buClr>
                <a:srgbClr val="9E2166"/>
              </a:buClr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Policies </a:t>
            </a:r>
          </a:p>
          <a:p>
            <a:pPr lvl="1">
              <a:spcAft>
                <a:spcPts val="200"/>
              </a:spcAft>
              <a:buClr>
                <a:srgbClr val="9E2166"/>
              </a:buClr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International conventions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4C0BB-D154-6592-33ED-91E0C65AC6CF}"/>
              </a:ext>
            </a:extLst>
          </p:cNvPr>
          <p:cNvSpPr txBox="1"/>
          <p:nvPr/>
        </p:nvSpPr>
        <p:spPr>
          <a:xfrm>
            <a:off x="5186597" y="104931"/>
            <a:ext cx="332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0092D2"/>
                </a:solidFill>
              </a:rPr>
              <a:t>40 Indicators – one page</a:t>
            </a:r>
          </a:p>
        </p:txBody>
      </p:sp>
    </p:spTree>
    <p:extLst>
      <p:ext uri="{BB962C8B-B14F-4D97-AF65-F5344CB8AC3E}">
        <p14:creationId xmlns:p14="http://schemas.microsoft.com/office/powerpoint/2010/main" val="152367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D3BFFF-2542-AB42-9390-7D9BD9F8D569}"/>
              </a:ext>
            </a:extLst>
          </p:cNvPr>
          <p:cNvSpPr/>
          <p:nvPr/>
        </p:nvSpPr>
        <p:spPr>
          <a:xfrm>
            <a:off x="0" y="-200678"/>
            <a:ext cx="9155853" cy="5915677"/>
          </a:xfrm>
          <a:prstGeom prst="rect">
            <a:avLst/>
          </a:prstGeom>
          <a:solidFill>
            <a:srgbClr val="F2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1F5265-EC3F-1943-83B5-3B383D999CBB}"/>
              </a:ext>
            </a:extLst>
          </p:cNvPr>
          <p:cNvSpPr txBox="1"/>
          <p:nvPr/>
        </p:nvSpPr>
        <p:spPr>
          <a:xfrm>
            <a:off x="461433" y="5233790"/>
            <a:ext cx="4871801" cy="319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200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COUNTDOWN 2030 ECD COUNTRY PROFILES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" y="4824017"/>
            <a:ext cx="9144000" cy="26964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04190" y="5156409"/>
            <a:ext cx="0" cy="474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F1F5265-EC3F-1943-83B5-3B383D999CBB}"/>
              </a:ext>
            </a:extLst>
          </p:cNvPr>
          <p:cNvSpPr txBox="1"/>
          <p:nvPr/>
        </p:nvSpPr>
        <p:spPr>
          <a:xfrm>
            <a:off x="232833" y="313430"/>
            <a:ext cx="9024056" cy="451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baseline="30000" dirty="0">
                <a:latin typeface="Arial"/>
                <a:cs typeface="Arial"/>
              </a:rPr>
              <a:t>Data for the Country Profiles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9E2C0C-7CF9-59B1-0AB0-E2449D8F8B48}"/>
              </a:ext>
            </a:extLst>
          </p:cNvPr>
          <p:cNvSpPr txBox="1"/>
          <p:nvPr/>
        </p:nvSpPr>
        <p:spPr>
          <a:xfrm>
            <a:off x="304190" y="809591"/>
            <a:ext cx="9144000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Extracted from </a:t>
            </a:r>
            <a:r>
              <a:rPr lang="en-US" sz="3200" b="1" baseline="30000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comparable and publicly available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 global indicator databases</a:t>
            </a:r>
          </a:p>
          <a:p>
            <a:pPr lvl="1"/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	UNICEF-supported Multiple Indicator Cluster Surveys (MICS)</a:t>
            </a:r>
          </a:p>
          <a:p>
            <a:pPr lvl="1"/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	USAID-supported Demographic and Health Surveys (DHS)</a:t>
            </a:r>
          </a:p>
          <a:p>
            <a:pPr lvl="1"/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	Other nationally representative household surveys, censuses </a:t>
            </a:r>
          </a:p>
          <a:p>
            <a:pPr lvl="1"/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	Agreed modelled estimates (e.g., stunting)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Country data </a:t>
            </a:r>
            <a:r>
              <a:rPr lang="en-US" sz="3200" b="1" baseline="30000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 in high impact journals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92D2"/>
              </a:buClr>
              <a:buFont typeface="Arial" panose="020B0604020202020204" pitchFamily="34" charset="0"/>
              <a:buChar char="•"/>
            </a:pP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Accompanied by a </a:t>
            </a:r>
            <a:r>
              <a:rPr lang="en-US" sz="3200" b="1" baseline="30000" dirty="0">
                <a:solidFill>
                  <a:srgbClr val="009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Appendix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with indicator definitions, together with the underlying Excel database</a:t>
            </a:r>
          </a:p>
        </p:txBody>
      </p:sp>
    </p:spTree>
    <p:extLst>
      <p:ext uri="{BB962C8B-B14F-4D97-AF65-F5344CB8AC3E}">
        <p14:creationId xmlns:p14="http://schemas.microsoft.com/office/powerpoint/2010/main" val="180659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4ED70-AC0E-A649-16B2-3032310C4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8E2A47-E551-2F5D-81B3-C40446B2C9D1}"/>
              </a:ext>
            </a:extLst>
          </p:cNvPr>
          <p:cNvSpPr/>
          <p:nvPr/>
        </p:nvSpPr>
        <p:spPr>
          <a:xfrm>
            <a:off x="-1" y="-50800"/>
            <a:ext cx="9144000" cy="5765800"/>
          </a:xfrm>
          <a:prstGeom prst="rect">
            <a:avLst/>
          </a:prstGeom>
          <a:solidFill>
            <a:srgbClr val="F2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57E563-6FE6-0384-DA12-C31343340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7492"/>
            <a:ext cx="9144000" cy="269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F5CDB4-AAAD-448B-318B-5EAAE1F256CE}"/>
              </a:ext>
            </a:extLst>
          </p:cNvPr>
          <p:cNvSpPr txBox="1"/>
          <p:nvPr/>
        </p:nvSpPr>
        <p:spPr>
          <a:xfrm>
            <a:off x="747888" y="361131"/>
            <a:ext cx="7648221" cy="451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baseline="30000" dirty="0">
                <a:solidFill>
                  <a:srgbClr val="0092D2"/>
                </a:solidFill>
                <a:latin typeface="Arial"/>
                <a:cs typeface="Arial"/>
              </a:rPr>
              <a:t>Nurturing Care </a:t>
            </a:r>
            <a:r>
              <a:rPr lang="en-US" sz="4400" b="1" baseline="30000" dirty="0">
                <a:latin typeface="Arial"/>
                <a:cs typeface="Arial"/>
              </a:rPr>
              <a:t>has Grown Solidly…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42B8CD-5D44-A5E1-81C9-34D5C44B34C2}"/>
              </a:ext>
            </a:extLst>
          </p:cNvPr>
          <p:cNvSpPr txBox="1"/>
          <p:nvPr/>
        </p:nvSpPr>
        <p:spPr>
          <a:xfrm>
            <a:off x="309033" y="5156409"/>
            <a:ext cx="4871801" cy="319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200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COUNTDOWN 2030 ECD COUNTRY PROFILES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4B9437-5F8C-DFE6-B46B-9F656A351EE3}"/>
              </a:ext>
            </a:extLst>
          </p:cNvPr>
          <p:cNvCxnSpPr/>
          <p:nvPr/>
        </p:nvCxnSpPr>
        <p:spPr>
          <a:xfrm>
            <a:off x="195333" y="5118259"/>
            <a:ext cx="0" cy="474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67B4CF8-FA0F-65EF-6677-4E81F26D5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90" y="979292"/>
            <a:ext cx="2135085" cy="312099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FF57F2-8331-CDB0-3A3E-F00A4A0E5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867" y="991598"/>
            <a:ext cx="2209968" cy="3128362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90C369-4AEF-6ECB-9C68-06C34091E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508" y="988824"/>
            <a:ext cx="2217523" cy="3111462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05350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11E04-3E98-7FAD-D586-BE415DF18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1C21A7-C9C8-A665-BA4F-6789B2ED9872}"/>
              </a:ext>
            </a:extLst>
          </p:cNvPr>
          <p:cNvSpPr/>
          <p:nvPr/>
        </p:nvSpPr>
        <p:spPr>
          <a:xfrm>
            <a:off x="-1" y="-25400"/>
            <a:ext cx="9144000" cy="5765800"/>
          </a:xfrm>
          <a:prstGeom prst="rect">
            <a:avLst/>
          </a:prstGeom>
          <a:solidFill>
            <a:srgbClr val="F2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78B1A3-80FC-B1A8-4B25-2AD34A08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7492"/>
            <a:ext cx="9144000" cy="269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AB8CD4-FFB0-1ECF-F6C5-8CDDD86CC5E0}"/>
              </a:ext>
            </a:extLst>
          </p:cNvPr>
          <p:cNvSpPr txBox="1"/>
          <p:nvPr/>
        </p:nvSpPr>
        <p:spPr>
          <a:xfrm>
            <a:off x="747888" y="361131"/>
            <a:ext cx="7648221" cy="451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baseline="30000" dirty="0">
                <a:latin typeface="Arial"/>
                <a:cs typeface="Arial"/>
              </a:rPr>
              <a:t>As have the </a:t>
            </a:r>
            <a:r>
              <a:rPr lang="en-US" sz="4400" b="1" baseline="30000" dirty="0">
                <a:solidFill>
                  <a:srgbClr val="0092D2"/>
                </a:solidFill>
                <a:latin typeface="Arial"/>
                <a:cs typeface="Arial"/>
              </a:rPr>
              <a:t>ECD Country Profiles</a:t>
            </a:r>
            <a:r>
              <a:rPr lang="en-US" sz="4400" b="1" baseline="30000" dirty="0">
                <a:latin typeface="Arial"/>
                <a:cs typeface="Arial"/>
              </a:rPr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98CB09-CEB5-EC74-3905-C1A8B4F85724}"/>
              </a:ext>
            </a:extLst>
          </p:cNvPr>
          <p:cNvSpPr txBox="1"/>
          <p:nvPr/>
        </p:nvSpPr>
        <p:spPr>
          <a:xfrm>
            <a:off x="309033" y="5156409"/>
            <a:ext cx="4871801" cy="319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200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COUNTDOWN 2030 ECD COUNTRY PROFILES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305B31-DF59-1142-0806-7178490D8994}"/>
              </a:ext>
            </a:extLst>
          </p:cNvPr>
          <p:cNvCxnSpPr/>
          <p:nvPr/>
        </p:nvCxnSpPr>
        <p:spPr>
          <a:xfrm>
            <a:off x="195333" y="5118259"/>
            <a:ext cx="0" cy="474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AEFEAC9-6EF2-A13E-F016-7C87781A5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664" y="478833"/>
            <a:ext cx="6198952" cy="4438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C68913-ED26-796B-38BD-4C6AF01D63B0}"/>
              </a:ext>
            </a:extLst>
          </p:cNvPr>
          <p:cNvSpPr txBox="1"/>
          <p:nvPr/>
        </p:nvSpPr>
        <p:spPr>
          <a:xfrm>
            <a:off x="69671" y="1102898"/>
            <a:ext cx="598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>
                <a:solidFill>
                  <a:srgbClr val="0092D2"/>
                </a:solidFill>
              </a:rPr>
              <a:t>2018</a:t>
            </a:r>
            <a:endParaRPr lang="en-US" sz="1200" dirty="0">
              <a:solidFill>
                <a:srgbClr val="0092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1562D-6125-3D86-FE3E-20B4A2745BFA}"/>
              </a:ext>
            </a:extLst>
          </p:cNvPr>
          <p:cNvSpPr txBox="1"/>
          <p:nvPr/>
        </p:nvSpPr>
        <p:spPr>
          <a:xfrm>
            <a:off x="69670" y="2034047"/>
            <a:ext cx="598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>
                <a:solidFill>
                  <a:srgbClr val="0092D2"/>
                </a:solidFill>
              </a:rPr>
              <a:t>2019</a:t>
            </a:r>
            <a:endParaRPr lang="en-US" sz="1200" dirty="0">
              <a:solidFill>
                <a:srgbClr val="0092D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8415AC-7386-2C35-E0EE-3F1A154E3867}"/>
              </a:ext>
            </a:extLst>
          </p:cNvPr>
          <p:cNvSpPr txBox="1"/>
          <p:nvPr/>
        </p:nvSpPr>
        <p:spPr>
          <a:xfrm>
            <a:off x="737656" y="1102898"/>
            <a:ext cx="130885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baseline="30000" dirty="0"/>
              <a:t>The first ECD Country Profiles included data for </a:t>
            </a:r>
            <a:r>
              <a:rPr lang="en-GB" sz="1400" b="1" baseline="30000" dirty="0">
                <a:solidFill>
                  <a:srgbClr val="0092D2"/>
                </a:solidFill>
              </a:rPr>
              <a:t>91 low- and middle-income countries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629681-7417-0115-1806-4A1D86CF0F69}"/>
              </a:ext>
            </a:extLst>
          </p:cNvPr>
          <p:cNvSpPr txBox="1"/>
          <p:nvPr/>
        </p:nvSpPr>
        <p:spPr>
          <a:xfrm>
            <a:off x="747888" y="2065776"/>
            <a:ext cx="130885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baseline="30000" dirty="0"/>
              <a:t>The profiles were updated and expanded to </a:t>
            </a:r>
            <a:r>
              <a:rPr lang="en-GB" sz="1400" b="1" baseline="30000" dirty="0">
                <a:solidFill>
                  <a:srgbClr val="0092D2"/>
                </a:solidFill>
              </a:rPr>
              <a:t>138 low- and middle-income countries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FACD26-49CB-76B2-29CD-6E709A059B6E}"/>
              </a:ext>
            </a:extLst>
          </p:cNvPr>
          <p:cNvSpPr txBox="1"/>
          <p:nvPr/>
        </p:nvSpPr>
        <p:spPr>
          <a:xfrm>
            <a:off x="69671" y="3003435"/>
            <a:ext cx="598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>
                <a:solidFill>
                  <a:srgbClr val="0092D2"/>
                </a:solidFill>
              </a:rPr>
              <a:t>2020</a:t>
            </a:r>
            <a:endParaRPr lang="en-US" sz="1200" dirty="0">
              <a:solidFill>
                <a:srgbClr val="0092D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64FDC9-D3C6-3582-C526-63F7B7C8C7BA}"/>
              </a:ext>
            </a:extLst>
          </p:cNvPr>
          <p:cNvSpPr txBox="1"/>
          <p:nvPr/>
        </p:nvSpPr>
        <p:spPr>
          <a:xfrm>
            <a:off x="747888" y="3073008"/>
            <a:ext cx="130885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baseline="30000" dirty="0"/>
              <a:t>The profiles were updated and extended to </a:t>
            </a:r>
            <a:r>
              <a:rPr lang="en-GB" sz="1400" b="1" baseline="30000" dirty="0">
                <a:solidFill>
                  <a:srgbClr val="0092D2"/>
                </a:solidFill>
              </a:rPr>
              <a:t>197 countries, including 63 high-income countries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8A3D46-D1CC-EE2A-C947-8C369A2E3B50}"/>
              </a:ext>
            </a:extLst>
          </p:cNvPr>
          <p:cNvSpPr txBox="1"/>
          <p:nvPr/>
        </p:nvSpPr>
        <p:spPr>
          <a:xfrm>
            <a:off x="69997" y="3988490"/>
            <a:ext cx="59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>
                <a:solidFill>
                  <a:srgbClr val="0092D2"/>
                </a:solidFill>
              </a:rPr>
              <a:t>2021-2025</a:t>
            </a:r>
            <a:endParaRPr lang="en-US" sz="1200" dirty="0">
              <a:solidFill>
                <a:srgbClr val="0092D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6A98CC-D21F-EE78-3A18-4013CD932B0A}"/>
              </a:ext>
            </a:extLst>
          </p:cNvPr>
          <p:cNvSpPr txBox="1"/>
          <p:nvPr/>
        </p:nvSpPr>
        <p:spPr>
          <a:xfrm>
            <a:off x="747888" y="4037827"/>
            <a:ext cx="130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baseline="30000" dirty="0"/>
              <a:t>Profiles are updated and produced </a:t>
            </a:r>
            <a:r>
              <a:rPr lang="en-GB" sz="1400" b="1" baseline="30000" dirty="0">
                <a:solidFill>
                  <a:srgbClr val="0092D2"/>
                </a:solidFill>
              </a:rPr>
              <a:t>bi-annually</a:t>
            </a:r>
          </a:p>
        </p:txBody>
      </p:sp>
    </p:spTree>
    <p:extLst>
      <p:ext uri="{BB962C8B-B14F-4D97-AF65-F5344CB8AC3E}">
        <p14:creationId xmlns:p14="http://schemas.microsoft.com/office/powerpoint/2010/main" val="180689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49731-8763-E526-DE6F-5DE29D76D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3635A2-A25E-73F8-20B7-9A02CF3172A7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2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62CD1-3317-6A50-E5AB-ECD61AB56290}"/>
              </a:ext>
            </a:extLst>
          </p:cNvPr>
          <p:cNvSpPr txBox="1"/>
          <p:nvPr/>
        </p:nvSpPr>
        <p:spPr>
          <a:xfrm>
            <a:off x="461433" y="5228643"/>
            <a:ext cx="4871801" cy="319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200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COUNTDOWN 2030 ECD COUNTRY PROFILES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D72EA9-E237-7E80-82C8-47CB281A8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" y="4824017"/>
            <a:ext cx="9144000" cy="26964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E0948D-326E-B07E-1301-31FAD44013DA}"/>
              </a:ext>
            </a:extLst>
          </p:cNvPr>
          <p:cNvCxnSpPr/>
          <p:nvPr/>
        </p:nvCxnSpPr>
        <p:spPr>
          <a:xfrm>
            <a:off x="304190" y="5156409"/>
            <a:ext cx="0" cy="474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55AD0DB-04D0-40B5-2C3C-94BD03B31CE2}"/>
              </a:ext>
            </a:extLst>
          </p:cNvPr>
          <p:cNvSpPr txBox="1"/>
          <p:nvPr/>
        </p:nvSpPr>
        <p:spPr>
          <a:xfrm>
            <a:off x="232833" y="313430"/>
            <a:ext cx="9024056" cy="451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baseline="30000" dirty="0">
                <a:latin typeface="Arial"/>
                <a:cs typeface="Arial"/>
              </a:rPr>
              <a:t>Dissemination - Translations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4FB70-7F69-672C-595C-28AD07E8DB2A}"/>
              </a:ext>
            </a:extLst>
          </p:cNvPr>
          <p:cNvSpPr txBox="1"/>
          <p:nvPr/>
        </p:nvSpPr>
        <p:spPr>
          <a:xfrm>
            <a:off x="243607" y="797125"/>
            <a:ext cx="8490253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92D2"/>
              </a:buClr>
            </a:pPr>
            <a:r>
              <a:rPr lang="en-US" sz="3200" baseline="30000" dirty="0"/>
              <a:t>5 Languages: Arabic, English, French, Russian and Spanish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08C3B-CBA7-27CD-2314-6A30496BD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6251">
            <a:off x="437506" y="1528053"/>
            <a:ext cx="2106197" cy="30217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5A0D45-59F7-48BF-16CA-1FF83DB90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5802">
            <a:off x="2186108" y="1488787"/>
            <a:ext cx="2156819" cy="305550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9DABB7-C215-708E-5403-93A13FC88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2766">
            <a:off x="4113046" y="1340442"/>
            <a:ext cx="2235614" cy="31994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493272-A9FD-C43D-F14C-2CC1A6BED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9140">
            <a:off x="6356783" y="1297512"/>
            <a:ext cx="2163053" cy="31521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8878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5290A-CE3C-B107-0215-F786A0D18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D0DE38-5575-11B7-A7F3-446FA7BFA426}"/>
              </a:ext>
            </a:extLst>
          </p:cNvPr>
          <p:cNvSpPr/>
          <p:nvPr/>
        </p:nvSpPr>
        <p:spPr>
          <a:xfrm>
            <a:off x="0" y="1302"/>
            <a:ext cx="9144000" cy="5715000"/>
          </a:xfrm>
          <a:prstGeom prst="rect">
            <a:avLst/>
          </a:prstGeom>
          <a:solidFill>
            <a:srgbClr val="F2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AF7DEA-9697-0DE5-B199-DCCA62BDA169}"/>
              </a:ext>
            </a:extLst>
          </p:cNvPr>
          <p:cNvSpPr txBox="1"/>
          <p:nvPr/>
        </p:nvSpPr>
        <p:spPr>
          <a:xfrm>
            <a:off x="461433" y="5196157"/>
            <a:ext cx="4871801" cy="319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200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COUNTDOWN 2030 ECD COUNTRY PROFILES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3A2FC9-4242-F035-7998-6E4255E1B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5687"/>
            <a:ext cx="9144000" cy="26964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7CD3A9-7924-D343-5D57-CA2F2217EFB8}"/>
              </a:ext>
            </a:extLst>
          </p:cNvPr>
          <p:cNvCxnSpPr/>
          <p:nvPr/>
        </p:nvCxnSpPr>
        <p:spPr>
          <a:xfrm>
            <a:off x="304190" y="5197282"/>
            <a:ext cx="0" cy="474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92B9AB-05F0-1C8B-DD75-F68A721DA93E}"/>
              </a:ext>
            </a:extLst>
          </p:cNvPr>
          <p:cNvSpPr txBox="1"/>
          <p:nvPr/>
        </p:nvSpPr>
        <p:spPr>
          <a:xfrm>
            <a:off x="1609404" y="210526"/>
            <a:ext cx="6585690" cy="451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baseline="30000" dirty="0">
                <a:latin typeface="Arial"/>
                <a:cs typeface="Arial"/>
              </a:rPr>
              <a:t>Dissemination – Regional Profiles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6ADF0B-575B-13ED-42DA-5B7FBA7905C2}"/>
              </a:ext>
            </a:extLst>
          </p:cNvPr>
          <p:cNvSpPr/>
          <p:nvPr/>
        </p:nvSpPr>
        <p:spPr>
          <a:xfrm>
            <a:off x="-170391" y="802652"/>
            <a:ext cx="20521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000" b="1" dirty="0"/>
              <a:t>Asia/Pacific</a:t>
            </a:r>
            <a:r>
              <a:rPr lang="en-ZA" sz="2000" dirty="0"/>
              <a:t>: 41 countries, 320m &lt;5 children</a:t>
            </a:r>
            <a:endParaRPr lang="en-ZA" sz="2000" dirty="0">
              <a:solidFill>
                <a:srgbClr val="00A1D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79A0E-1A42-00B1-EFE8-6B50F94302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3" t="27862" b="7468"/>
          <a:stretch/>
        </p:blipFill>
        <p:spPr>
          <a:xfrm>
            <a:off x="13555" y="1969769"/>
            <a:ext cx="1929652" cy="2036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2A7C4-A882-8C0E-05F1-FDFD09100E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2"/>
          <a:stretch/>
        </p:blipFill>
        <p:spPr>
          <a:xfrm>
            <a:off x="3506854" y="2086956"/>
            <a:ext cx="2195116" cy="2097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EC3A79-0A15-3AAD-0529-0F440F4F7A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3"/>
          <a:stretch/>
        </p:blipFill>
        <p:spPr>
          <a:xfrm>
            <a:off x="7135456" y="1818430"/>
            <a:ext cx="2212931" cy="2097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9DFB79-67FC-999E-0001-D4193E6909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" b="3158"/>
          <a:stretch/>
        </p:blipFill>
        <p:spPr>
          <a:xfrm>
            <a:off x="5396858" y="1992622"/>
            <a:ext cx="2195117" cy="2132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EA26F8-731D-8D9F-10A2-104F45D9A7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1"/>
          <a:stretch/>
        </p:blipFill>
        <p:spPr>
          <a:xfrm>
            <a:off x="1616849" y="1946105"/>
            <a:ext cx="2140654" cy="20468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D57254D-8B33-2F34-5A32-E63519D0EB24}"/>
              </a:ext>
            </a:extLst>
          </p:cNvPr>
          <p:cNvSpPr/>
          <p:nvPr/>
        </p:nvSpPr>
        <p:spPr>
          <a:xfrm>
            <a:off x="7188012" y="797825"/>
            <a:ext cx="1856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000" b="1" dirty="0"/>
              <a:t>East Africa</a:t>
            </a:r>
            <a:r>
              <a:rPr lang="en-ZA" sz="2000" dirty="0"/>
              <a:t>: </a:t>
            </a:r>
          </a:p>
          <a:p>
            <a:pPr algn="ctr"/>
            <a:r>
              <a:rPr lang="en-ZA" sz="2000" dirty="0"/>
              <a:t>10 countries, 50m &lt;5 children</a:t>
            </a:r>
            <a:endParaRPr lang="en-ZA" sz="2000" dirty="0">
              <a:solidFill>
                <a:srgbClr val="00A1D7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B86F3E-937E-5034-48AA-A7CFF6DCE834}"/>
              </a:ext>
            </a:extLst>
          </p:cNvPr>
          <p:cNvSpPr/>
          <p:nvPr/>
        </p:nvSpPr>
        <p:spPr>
          <a:xfrm>
            <a:off x="3683915" y="815704"/>
            <a:ext cx="189951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000" b="1" dirty="0"/>
              <a:t>Central Africa</a:t>
            </a:r>
            <a:r>
              <a:rPr lang="en-ZA" sz="2000" dirty="0"/>
              <a:t>: </a:t>
            </a:r>
          </a:p>
          <a:p>
            <a:pPr algn="ctr"/>
            <a:r>
              <a:rPr lang="en-ZA" sz="2000" dirty="0"/>
              <a:t>8 countries, 25m &lt;5 children</a:t>
            </a:r>
          </a:p>
          <a:p>
            <a:pPr algn="ctr"/>
            <a:endParaRPr lang="en-ZA" sz="3200" dirty="0">
              <a:solidFill>
                <a:srgbClr val="00A1D7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4DC4F-01DC-8B7A-0165-D75859F98FB2}"/>
              </a:ext>
            </a:extLst>
          </p:cNvPr>
          <p:cNvSpPr/>
          <p:nvPr/>
        </p:nvSpPr>
        <p:spPr>
          <a:xfrm>
            <a:off x="5377965" y="775329"/>
            <a:ext cx="1784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000" b="1" dirty="0"/>
              <a:t>S Africa</a:t>
            </a:r>
            <a:r>
              <a:rPr lang="en-ZA" sz="2000" dirty="0"/>
              <a:t>: </a:t>
            </a:r>
          </a:p>
          <a:p>
            <a:pPr algn="ctr"/>
            <a:r>
              <a:rPr lang="en-ZA" sz="2000" dirty="0"/>
              <a:t>10 countries, 30m &lt;5 children</a:t>
            </a:r>
            <a:endParaRPr lang="en-ZA" sz="3200" dirty="0"/>
          </a:p>
          <a:p>
            <a:pPr algn="ctr"/>
            <a:endParaRPr lang="en-ZA" sz="3200" dirty="0">
              <a:solidFill>
                <a:srgbClr val="00A1D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8A0E5D-E72F-4BF6-5174-369DFCFDA870}"/>
              </a:ext>
            </a:extLst>
          </p:cNvPr>
          <p:cNvSpPr/>
          <p:nvPr/>
        </p:nvSpPr>
        <p:spPr>
          <a:xfrm>
            <a:off x="1755142" y="871156"/>
            <a:ext cx="187461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000" b="1" dirty="0"/>
              <a:t>West Africa</a:t>
            </a:r>
            <a:r>
              <a:rPr lang="en-ZA" sz="2000" dirty="0"/>
              <a:t>: </a:t>
            </a:r>
          </a:p>
          <a:p>
            <a:pPr algn="ctr"/>
            <a:r>
              <a:rPr lang="en-ZA" sz="2000" dirty="0"/>
              <a:t>16  countries</a:t>
            </a:r>
          </a:p>
          <a:p>
            <a:pPr algn="ctr"/>
            <a:r>
              <a:rPr lang="en-ZA" sz="2000" dirty="0"/>
              <a:t>66m &lt;5 children</a:t>
            </a:r>
          </a:p>
          <a:p>
            <a:pPr algn="ctr"/>
            <a:endParaRPr lang="en-ZA" sz="3200" dirty="0"/>
          </a:p>
          <a:p>
            <a:pPr algn="ctr"/>
            <a:endParaRPr lang="en-ZA" sz="3200" dirty="0">
              <a:solidFill>
                <a:srgbClr val="00A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30675</TotalTime>
  <Words>761</Words>
  <Application>Microsoft Office PowerPoint</Application>
  <PresentationFormat>On-screen Show (16:10)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Univers LT Std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Purva Sawant</dc:creator>
  <cp:lastModifiedBy>Linda Richter</cp:lastModifiedBy>
  <cp:revision>806</cp:revision>
  <cp:lastPrinted>2025-02-04T15:51:30Z</cp:lastPrinted>
  <dcterms:created xsi:type="dcterms:W3CDTF">2016-06-20T18:26:03Z</dcterms:created>
  <dcterms:modified xsi:type="dcterms:W3CDTF">2025-09-30T12:39:08Z</dcterms:modified>
</cp:coreProperties>
</file>